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744" r:id="rId9"/>
  </p:sldMasterIdLst>
  <p:sldIdLst>
    <p:sldId id="337" r:id="rId10"/>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9" r:id="rId43"/>
    <p:sldId id="290" r:id="rId44"/>
    <p:sldId id="291" r:id="rId45"/>
    <p:sldId id="292" r:id="rId46"/>
    <p:sldId id="293" r:id="rId47"/>
    <p:sldId id="294" r:id="rId48"/>
    <p:sldId id="295" r:id="rId49"/>
    <p:sldId id="296" r:id="rId50"/>
    <p:sldId id="297" r:id="rId51"/>
    <p:sldId id="298" r:id="rId52"/>
    <p:sldId id="299" r:id="rId53"/>
    <p:sldId id="300" r:id="rId54"/>
    <p:sldId id="301" r:id="rId55"/>
    <p:sldId id="302" r:id="rId56"/>
    <p:sldId id="303" r:id="rId57"/>
    <p:sldId id="304" r:id="rId58"/>
    <p:sldId id="305" r:id="rId59"/>
    <p:sldId id="306" r:id="rId60"/>
    <p:sldId id="307" r:id="rId61"/>
    <p:sldId id="308" r:id="rId62"/>
    <p:sldId id="309" r:id="rId63"/>
    <p:sldId id="310" r:id="rId64"/>
    <p:sldId id="311" r:id="rId65"/>
    <p:sldId id="312" r:id="rId66"/>
    <p:sldId id="313" r:id="rId67"/>
    <p:sldId id="314" r:id="rId68"/>
    <p:sldId id="315" r:id="rId69"/>
    <p:sldId id="316" r:id="rId70"/>
    <p:sldId id="317" r:id="rId71"/>
    <p:sldId id="318" r:id="rId72"/>
    <p:sldId id="319" r:id="rId73"/>
    <p:sldId id="320" r:id="rId74"/>
    <p:sldId id="321" r:id="rId75"/>
    <p:sldId id="322" r:id="rId76"/>
    <p:sldId id="323" r:id="rId77"/>
    <p:sldId id="324" r:id="rId78"/>
    <p:sldId id="325" r:id="rId79"/>
    <p:sldId id="326" r:id="rId80"/>
    <p:sldId id="327" r:id="rId81"/>
    <p:sldId id="328" r:id="rId82"/>
    <p:sldId id="329" r:id="rId83"/>
    <p:sldId id="330" r:id="rId84"/>
    <p:sldId id="331" r:id="rId85"/>
    <p:sldId id="332" r:id="rId86"/>
    <p:sldId id="333" r:id="rId87"/>
    <p:sldId id="334" r:id="rId88"/>
    <p:sldId id="335" r:id="rId89"/>
    <p:sldId id="336" r:id="rId9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2" d="100"/>
          <a:sy n="52" d="100"/>
        </p:scale>
        <p:origin x="-159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slide" Target="slides/slide54.xml"/><Relationship Id="rId68" Type="http://schemas.openxmlformats.org/officeDocument/2006/relationships/slide" Target="slides/slide59.xml"/><Relationship Id="rId76" Type="http://schemas.openxmlformats.org/officeDocument/2006/relationships/slide" Target="slides/slide67.xml"/><Relationship Id="rId84" Type="http://schemas.openxmlformats.org/officeDocument/2006/relationships/slide" Target="slides/slide75.xml"/><Relationship Id="rId89" Type="http://schemas.openxmlformats.org/officeDocument/2006/relationships/slide" Target="slides/slide80.xml"/><Relationship Id="rId7" Type="http://schemas.openxmlformats.org/officeDocument/2006/relationships/slideMaster" Target="slideMasters/slideMaster7.xml"/><Relationship Id="rId71" Type="http://schemas.openxmlformats.org/officeDocument/2006/relationships/slide" Target="slides/slide62.xml"/><Relationship Id="rId92"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slide" Target="slides/slide57.xml"/><Relationship Id="rId74" Type="http://schemas.openxmlformats.org/officeDocument/2006/relationships/slide" Target="slides/slide65.xml"/><Relationship Id="rId79" Type="http://schemas.openxmlformats.org/officeDocument/2006/relationships/slide" Target="slides/slide70.xml"/><Relationship Id="rId87" Type="http://schemas.openxmlformats.org/officeDocument/2006/relationships/slide" Target="slides/slide78.xml"/><Relationship Id="rId5" Type="http://schemas.openxmlformats.org/officeDocument/2006/relationships/slideMaster" Target="slideMasters/slideMaster5.xml"/><Relationship Id="rId61" Type="http://schemas.openxmlformats.org/officeDocument/2006/relationships/slide" Target="slides/slide52.xml"/><Relationship Id="rId82" Type="http://schemas.openxmlformats.org/officeDocument/2006/relationships/slide" Target="slides/slide73.xml"/><Relationship Id="rId90" Type="http://schemas.openxmlformats.org/officeDocument/2006/relationships/slide" Target="slides/slide81.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slide" Target="slides/slide60.xml"/><Relationship Id="rId77" Type="http://schemas.openxmlformats.org/officeDocument/2006/relationships/slide" Target="slides/slide68.xml"/><Relationship Id="rId8" Type="http://schemas.openxmlformats.org/officeDocument/2006/relationships/slideMaster" Target="slideMasters/slideMaster8.xml"/><Relationship Id="rId51" Type="http://schemas.openxmlformats.org/officeDocument/2006/relationships/slide" Target="slides/slide42.xml"/><Relationship Id="rId72" Type="http://schemas.openxmlformats.org/officeDocument/2006/relationships/slide" Target="slides/slide63.xml"/><Relationship Id="rId80" Type="http://schemas.openxmlformats.org/officeDocument/2006/relationships/slide" Target="slides/slide71.xml"/><Relationship Id="rId85" Type="http://schemas.openxmlformats.org/officeDocument/2006/relationships/slide" Target="slides/slide76.xml"/><Relationship Id="rId93"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slide" Target="slides/slide66.xml"/><Relationship Id="rId83" Type="http://schemas.openxmlformats.org/officeDocument/2006/relationships/slide" Target="slides/slide74.xml"/><Relationship Id="rId88" Type="http://schemas.openxmlformats.org/officeDocument/2006/relationships/slide" Target="slides/slide79.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slide" Target="slides/slide64.xml"/><Relationship Id="rId78" Type="http://schemas.openxmlformats.org/officeDocument/2006/relationships/slide" Target="slides/slide69.xml"/><Relationship Id="rId81" Type="http://schemas.openxmlformats.org/officeDocument/2006/relationships/slide" Target="slides/slide72.xml"/><Relationship Id="rId86" Type="http://schemas.openxmlformats.org/officeDocument/2006/relationships/slide" Target="slides/slide77.xml"/><Relationship Id="rId9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29D4628-DBCE-47C5-8D8E-6C79DAE0EFD8}" type="datetimeFigureOut">
              <a:rPr lang="ar-IQ" smtClean="0"/>
              <a:t>13/04/1440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338348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29D4628-DBCE-47C5-8D8E-6C79DAE0EFD8}" type="datetimeFigureOut">
              <a:rPr lang="ar-IQ" smtClean="0"/>
              <a:t>13/04/1440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3367685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29D4628-DBCE-47C5-8D8E-6C79DAE0EFD8}" type="datetimeFigureOut">
              <a:rPr lang="ar-IQ" smtClean="0"/>
              <a:t>13/04/1440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1369493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94243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24692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22513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0912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110583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768604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003512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0818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29D4628-DBCE-47C5-8D8E-6C79DAE0EFD8}" type="datetimeFigureOut">
              <a:rPr lang="ar-IQ" smtClean="0"/>
              <a:t>13/04/1440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39011147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52815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466519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24846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573095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512910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893471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590444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392470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432421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85471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29D4628-DBCE-47C5-8D8E-6C79DAE0EFD8}" type="datetimeFigureOut">
              <a:rPr lang="ar-IQ" smtClean="0"/>
              <a:t>13/04/1440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24052371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406029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05646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259047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120295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62392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545044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4907698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491336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0209420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03743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29D4628-DBCE-47C5-8D8E-6C79DAE0EFD8}" type="datetimeFigureOut">
              <a:rPr lang="ar-IQ" smtClean="0"/>
              <a:t>13/04/1440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344938497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510028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0011132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711221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669343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468032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7964124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007043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5714086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5803227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58327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29D4628-DBCE-47C5-8D8E-6C79DAE0EFD8}" type="datetimeFigureOut">
              <a:rPr lang="ar-IQ" smtClean="0"/>
              <a:t>13/04/1440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59952964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402392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3632453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296853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69757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0268338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2027313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3263990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538583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8357525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45199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29D4628-DBCE-47C5-8D8E-6C79DAE0EFD8}" type="datetimeFigureOut">
              <a:rPr lang="ar-IQ" smtClean="0"/>
              <a:t>13/04/1440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15108017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4596698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0802961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8066690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293267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1444130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6712198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4855753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9539011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8815424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3585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29D4628-DBCE-47C5-8D8E-6C79DAE0EFD8}" type="datetimeFigureOut">
              <a:rPr lang="ar-IQ" smtClean="0"/>
              <a:t>13/04/1440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10131080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3077317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195806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0478453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6347672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6550555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5390383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4118473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9781242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5585240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1809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29D4628-DBCE-47C5-8D8E-6C79DAE0EFD8}" type="datetimeFigureOut">
              <a:rPr lang="ar-IQ" smtClean="0"/>
              <a:t>13/04/1440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244366349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7487851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626149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823113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3141002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7644468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8048847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3167176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2767116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7015128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28897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29D4628-DBCE-47C5-8D8E-6C79DAE0EFD8}" type="datetimeFigureOut">
              <a:rPr lang="ar-IQ" smtClean="0"/>
              <a:t>13/04/1440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97099862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7163584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4790357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2778405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3913773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8562056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8580635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7137470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9084462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7165056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3901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29D4628-DBCE-47C5-8D8E-6C79DAE0EFD8}" type="datetimeFigureOut">
              <a:rPr lang="ar-IQ" smtClean="0"/>
              <a:t>13/04/1440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1211358-B778-4CA4-81FD-A6DA10A93937}" type="slidenum">
              <a:rPr lang="ar-IQ" smtClean="0"/>
              <a:t>‹#›</a:t>
            </a:fld>
            <a:endParaRPr lang="ar-IQ"/>
          </a:p>
        </p:txBody>
      </p:sp>
    </p:spTree>
    <p:extLst>
      <p:ext uri="{BB962C8B-B14F-4D97-AF65-F5344CB8AC3E}">
        <p14:creationId xmlns:p14="http://schemas.microsoft.com/office/powerpoint/2010/main" val="3379086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653533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847401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159114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7886771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1704919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2459204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0075995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13/04/1440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6950556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النحو العربي قسم اللغة العربية </a:t>
            </a:r>
            <a:endParaRPr lang="ar-IQ" dirty="0"/>
          </a:p>
        </p:txBody>
      </p:sp>
      <p:sp>
        <p:nvSpPr>
          <p:cNvPr id="3" name="عنوان فرعي 2"/>
          <p:cNvSpPr>
            <a:spLocks noGrp="1"/>
          </p:cNvSpPr>
          <p:nvPr>
            <p:ph type="subTitle" idx="1"/>
          </p:nvPr>
        </p:nvSpPr>
        <p:spPr/>
        <p:txBody>
          <a:bodyPr>
            <a:normAutofit/>
          </a:bodyPr>
          <a:lstStyle/>
          <a:p>
            <a:r>
              <a:rPr lang="ar-IQ" sz="4400" dirty="0">
                <a:solidFill>
                  <a:schemeClr val="tx1"/>
                </a:solidFill>
                <a:latin typeface="+mj-lt"/>
                <a:ea typeface="+mj-ea"/>
                <a:cs typeface="+mj-cs"/>
              </a:rPr>
              <a:t>مدرس المادة</a:t>
            </a:r>
          </a:p>
          <a:p>
            <a:r>
              <a:rPr lang="ar-IQ" sz="4400" dirty="0">
                <a:solidFill>
                  <a:schemeClr val="tx1"/>
                </a:solidFill>
                <a:latin typeface="+mj-lt"/>
                <a:ea typeface="+mj-ea"/>
                <a:cs typeface="+mj-cs"/>
              </a:rPr>
              <a:t>أ.م.د.محمد قاسم سعيد</a:t>
            </a:r>
            <a:endParaRPr lang="ar-IQ" sz="4400" dirty="0">
              <a:solidFill>
                <a:schemeClr val="tx1"/>
              </a:solidFill>
              <a:latin typeface="+mj-lt"/>
              <a:ea typeface="+mj-ea"/>
              <a:cs typeface="+mj-cs"/>
            </a:endParaRPr>
          </a:p>
        </p:txBody>
      </p:sp>
    </p:spTree>
    <p:extLst>
      <p:ext uri="{BB962C8B-B14F-4D97-AF65-F5344CB8AC3E}">
        <p14:creationId xmlns:p14="http://schemas.microsoft.com/office/powerpoint/2010/main" val="2223232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218258"/>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lang="ar-IQ" sz="5400" dirty="0" smtClean="0"/>
              <a:t>المحاضرة الثانية </a:t>
            </a:r>
            <a:br>
              <a:rPr lang="ar-IQ" sz="5400" dirty="0" smtClean="0"/>
            </a:br>
            <a:r>
              <a:rPr lang="ar-IQ" sz="5400" dirty="0" smtClean="0"/>
              <a:t>أحكام الاضافة</a:t>
            </a:r>
            <a:endParaRPr lang="ar-IQ" sz="5400" dirty="0"/>
          </a:p>
        </p:txBody>
      </p:sp>
    </p:spTree>
    <p:extLst>
      <p:ext uri="{BB962C8B-B14F-4D97-AF65-F5344CB8AC3E}">
        <p14:creationId xmlns:p14="http://schemas.microsoft.com/office/powerpoint/2010/main" val="4065143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332657"/>
            <a:ext cx="7772400" cy="1080119"/>
          </a:xfrm>
        </p:spPr>
        <p:txBody>
          <a:bodyPr/>
          <a:lstStyle/>
          <a:p>
            <a:r>
              <a:rPr lang="ar-IQ" dirty="0" smtClean="0"/>
              <a:t>3- </a:t>
            </a:r>
            <a:r>
              <a:rPr lang="ar-IQ" dirty="0"/>
              <a:t>أَحكامُ المُضافِ</a:t>
            </a:r>
          </a:p>
        </p:txBody>
      </p:sp>
      <p:sp>
        <p:nvSpPr>
          <p:cNvPr id="3" name="عنوان فرعي 2"/>
          <p:cNvSpPr>
            <a:spLocks noGrp="1"/>
          </p:cNvSpPr>
          <p:nvPr>
            <p:ph type="subTitle" idx="1"/>
          </p:nvPr>
        </p:nvSpPr>
        <p:spPr>
          <a:xfrm>
            <a:off x="395536" y="1700808"/>
            <a:ext cx="8352928" cy="4680520"/>
          </a:xfrm>
        </p:spPr>
        <p:txBody>
          <a:bodyPr>
            <a:normAutofit fontScale="92500" lnSpcReduction="10000"/>
          </a:bodyPr>
          <a:lstStyle/>
          <a:p>
            <a:r>
              <a:rPr lang="ar-IQ" sz="3000" dirty="0"/>
              <a:t>يجبُ فيما تُراد إضَافتهُ شيئانِ</a:t>
            </a:r>
          </a:p>
          <a:p>
            <a:r>
              <a:rPr lang="ar-IQ" sz="3000" dirty="0"/>
              <a:t>1- تجريدُهُ من التَّنوين ونونيِ التَّثنيةِ وجمعِ المذكرِ السّالم </a:t>
            </a:r>
            <a:r>
              <a:rPr lang="ar-IQ" sz="3000" dirty="0" smtClean="0"/>
              <a:t>ككتابٍ</a:t>
            </a:r>
          </a:p>
          <a:p>
            <a:r>
              <a:rPr lang="ar-IQ" sz="3000" dirty="0"/>
              <a:t>الأستاذٍ، وكتابَيِ الأستاذِ، وكاتِبي الدَّرسِ.</a:t>
            </a:r>
          </a:p>
          <a:p>
            <a:r>
              <a:rPr lang="ar-IQ" sz="3000" dirty="0"/>
              <a:t>2- تجريدُهُ من "ألْ" إذا كانت الإضافةُ معنويَّة، فلا يُقالُ "الكتابُ الأستاذِ". وأمّا في الإضافةِ اللفظيَّة. فيجوز دخولُ "أل" على المضافِ، بشرطِ أن يكونَ مُثنّى، "المُكرما سليمٍ"، أو جمعَ مذكرٍ سالماً، نحو "المُكرمو عليٍّ"، أو مضافاً إلى ما فيه" أل"، نحو "الكاتبُ الدَّرسِ"، أو لاسمٍ مضافٍ إلى ما فيه "أل" نحو "الكاتبُ درسِ النَّحوِ"، أو لاسمٍ مضافٍ إلى ضمير ما فيه "أل"، كقول الشاعر [من الكامل</a:t>
            </a:r>
            <a:r>
              <a:rPr lang="ar-IQ" sz="3000" dirty="0" smtClean="0"/>
              <a:t>]</a:t>
            </a:r>
          </a:p>
          <a:p>
            <a:r>
              <a:rPr lang="ar-IQ" sz="3000" dirty="0" smtClean="0"/>
              <a:t> </a:t>
            </a:r>
            <a:r>
              <a:rPr lang="ar-IQ" sz="3000" dirty="0"/>
              <a:t>الوُدُّ، أَنتِ المُسْتَحِقَّةُ صَفْوِهِ ... مِنّي وإنْ لَمْ أَرْجُ مِنْكش نَوالا</a:t>
            </a:r>
          </a:p>
          <a:p>
            <a:endParaRPr lang="ar-IQ" dirty="0"/>
          </a:p>
        </p:txBody>
      </p:sp>
    </p:spTree>
    <p:extLst>
      <p:ext uri="{BB962C8B-B14F-4D97-AF65-F5344CB8AC3E}">
        <p14:creationId xmlns:p14="http://schemas.microsoft.com/office/powerpoint/2010/main" val="3510497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fontScale="90000"/>
          </a:bodyPr>
          <a:lstStyle/>
          <a:p>
            <a:r>
              <a:rPr lang="ar-IQ" dirty="0" smtClean="0"/>
              <a:t/>
            </a:r>
            <a:br>
              <a:rPr lang="ar-IQ" dirty="0" smtClean="0"/>
            </a:br>
            <a:r>
              <a:rPr lang="ar-IQ" dirty="0"/>
              <a:t/>
            </a:r>
            <a:br>
              <a:rPr lang="ar-IQ" dirty="0"/>
            </a:br>
            <a:r>
              <a:rPr lang="ar-IQ" dirty="0" smtClean="0"/>
              <a:t>(</a:t>
            </a:r>
            <a:r>
              <a:rPr lang="ar-IQ" dirty="0"/>
              <a:t>ولا يقال "المكرم سليم، والمكرمات سليم، والكاتب درس"، لأن المضاف هنا ليس مثنى، ولا جمعَ مذكر سالماً، ولا مضافاً الى ما فيه "ألى" أو الى اسم مضاف الى ما فيه "أل". بل يقال "مكرم سليم، ومكرمات سليم، وكاتب درس". بتجريد المضاف من "أل") </a:t>
            </a:r>
            <a:r>
              <a:rPr lang="ar-IQ" dirty="0" smtClean="0"/>
              <a:t>.</a:t>
            </a:r>
            <a:r>
              <a:rPr lang="ar-IQ" dirty="0"/>
              <a:t/>
            </a:r>
            <a:br>
              <a:rPr lang="ar-IQ" dirty="0"/>
            </a:br>
            <a:r>
              <a:rPr lang="ar-IQ" dirty="0"/>
              <a:t>وجوَّزَ الفَرّاءُ إضافةَ الوصفِ المقترنِ بأل إلى كل اسمِ معرفةٍ، بلا قيدٍ ولا شرطٍ. والذوقُ العربيُّ لا يأبى ذلك.</a:t>
            </a:r>
            <a:br>
              <a:rPr lang="ar-IQ" dirty="0"/>
            </a:br>
            <a:r>
              <a:rPr lang="ar-IQ" dirty="0"/>
              <a:t/>
            </a:r>
            <a:br>
              <a:rPr lang="ar-IQ" dirty="0"/>
            </a:br>
            <a:endParaRPr lang="ar-IQ" dirty="0"/>
          </a:p>
        </p:txBody>
      </p:sp>
    </p:spTree>
    <p:extLst>
      <p:ext uri="{BB962C8B-B14F-4D97-AF65-F5344CB8AC3E}">
        <p14:creationId xmlns:p14="http://schemas.microsoft.com/office/powerpoint/2010/main" val="1398121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188641"/>
            <a:ext cx="7772400" cy="1368152"/>
          </a:xfrm>
        </p:spPr>
        <p:txBody>
          <a:bodyPr/>
          <a:lstStyle/>
          <a:p>
            <a:r>
              <a:rPr lang="ar-IQ" dirty="0"/>
              <a:t>3- بَعْضُ أَحكامٍ للإِضافة</a:t>
            </a:r>
          </a:p>
        </p:txBody>
      </p:sp>
      <p:sp>
        <p:nvSpPr>
          <p:cNvPr id="3" name="عنوان فرعي 2"/>
          <p:cNvSpPr>
            <a:spLocks noGrp="1"/>
          </p:cNvSpPr>
          <p:nvPr>
            <p:ph type="subTitle" idx="1"/>
          </p:nvPr>
        </p:nvSpPr>
        <p:spPr>
          <a:xfrm>
            <a:off x="395536" y="1484784"/>
            <a:ext cx="8424936" cy="5184576"/>
          </a:xfrm>
        </p:spPr>
        <p:txBody>
          <a:bodyPr>
            <a:normAutofit fontScale="85000" lnSpcReduction="10000"/>
          </a:bodyPr>
          <a:lstStyle/>
          <a:p>
            <a:pPr marL="457200" indent="-457200">
              <a:buFontTx/>
              <a:buChar char="-"/>
            </a:pPr>
            <a:r>
              <a:rPr lang="ar-IQ" dirty="0" smtClean="0"/>
              <a:t>قد </a:t>
            </a:r>
            <a:r>
              <a:rPr lang="ar-IQ" dirty="0"/>
              <a:t>يكتسبُ المضافُ التأنيثَ أو التذكيرَ من المضاف إليه، فيُعامَلُ معاملةَ المؤنثِ، وبالعكس، بشرطِ أن يكون المضافَ صالحاً للاستغناءِ عنه، وإقامةِ المضافِ إليه مُقامَهُ، نحو "قُطعتْ بعضُ أصابعهِ"، ونحو "شمسُ العقلِ مكسوفٌ بِطَوعِ الهَوى"، قال الشاعر [من الوافر</a:t>
            </a:r>
            <a:r>
              <a:rPr lang="ar-IQ" dirty="0" smtClean="0"/>
              <a:t>]</a:t>
            </a:r>
          </a:p>
          <a:p>
            <a:pPr marL="457200" indent="-457200">
              <a:buFontTx/>
              <a:buChar char="-"/>
            </a:pPr>
            <a:r>
              <a:rPr lang="ar-IQ" dirty="0"/>
              <a:t>أَمُرُّ عَلى الدِّيارِ، دِيارِ لَيْلى ... أُقَبِّلُ ذا الجِدارَ وذَا الجِدارا</a:t>
            </a:r>
          </a:p>
          <a:p>
            <a:pPr marL="457200" indent="-457200">
              <a:buFontTx/>
              <a:buChar char="-"/>
            </a:pPr>
            <a:r>
              <a:rPr lang="ar-IQ" dirty="0"/>
              <a:t>وما حُبُّ الدِّيارِ شَغَفْنَ قَلْبي ... وَلكِنْ حُبُّ مَنْ سَكَنَ الدِّيارا</a:t>
            </a:r>
          </a:p>
          <a:p>
            <a:pPr marL="457200" indent="-457200">
              <a:buFontTx/>
              <a:buChar char="-"/>
            </a:pPr>
            <a:r>
              <a:rPr lang="ar-IQ" dirty="0"/>
              <a:t>والأولى مُراعاةُ المضاف، فتقولُ "قُطعَ بعضُ أصابعهِ. وشمسُ العقل مكسوفةٌ بِطَوع الهوى. وما حبُّ الديار شغفَ قلبي". إلا إذا كان المضافُ لفظَ "كُلّ" فالأصلحُّ التأنيث، كقوله تعالى "يومَ تَجِدُ كلُّ نفسٍ ما عَمِلتْ من خير مُحضَراً"، وقولِ الشاعر [عنترة - من الكامل]</a:t>
            </a:r>
          </a:p>
          <a:p>
            <a:pPr marL="457200" indent="-457200">
              <a:buFontTx/>
              <a:buChar char="-"/>
            </a:pPr>
            <a:r>
              <a:rPr lang="ar-IQ" dirty="0"/>
              <a:t>جادَتْ عَلَيْهِ كُلُّ عَيْنٍ ثَرَّةٍ ... فَتَرَكْنَ كُلَّ حَديقَةٍ كَالدِّرْهَمِ</a:t>
            </a:r>
          </a:p>
          <a:p>
            <a:pPr marL="457200" indent="-457200">
              <a:buFontTx/>
              <a:buChar char="-"/>
            </a:pPr>
            <a:endParaRPr lang="ar-IQ" dirty="0"/>
          </a:p>
        </p:txBody>
      </p:sp>
    </p:spTree>
    <p:extLst>
      <p:ext uri="{BB962C8B-B14F-4D97-AF65-F5344CB8AC3E}">
        <p14:creationId xmlns:p14="http://schemas.microsoft.com/office/powerpoint/2010/main" val="495963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962674"/>
          </a:xfrm>
        </p:spPr>
        <p:txBody>
          <a:bodyPr>
            <a:normAutofit/>
          </a:bodyPr>
          <a:lstStyle/>
          <a:p>
            <a:r>
              <a:rPr lang="ar-IQ" dirty="0"/>
              <a:t>أما إذا لم يصحَّ الاستغناءُ عن المضاف، بحيثُ لو حُذفَ لَفَسدَ المعنى، فمُراعاةُ تأنيثِ المضاف أو تذكيرِهِ واجبةٌ، نحو "جاءَ غُلامُ فاطمةَ، وسافرتْ غلامةُ خليلٍ"، فلا يقالُ "جاءَت غلامُ فاطمةَ"، ولا "سافر غلامةُ خليل"، إذ لو حُذف المضافُ في المثالين، لفسدَ المعنى.</a:t>
            </a:r>
          </a:p>
        </p:txBody>
      </p:sp>
    </p:spTree>
    <p:extLst>
      <p:ext uri="{BB962C8B-B14F-4D97-AF65-F5344CB8AC3E}">
        <p14:creationId xmlns:p14="http://schemas.microsoft.com/office/powerpoint/2010/main" val="1570246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14625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IQ" dirty="0" smtClean="0"/>
              <a:t>المحاضرة الثالثة</a:t>
            </a:r>
            <a:br>
              <a:rPr lang="ar-IQ" dirty="0" smtClean="0"/>
            </a:br>
            <a:r>
              <a:rPr lang="ar-IQ" dirty="0" smtClean="0"/>
              <a:t>أفعال المدح والذم</a:t>
            </a:r>
            <a:br>
              <a:rPr lang="ar-IQ" dirty="0" smtClean="0"/>
            </a:br>
            <a:endParaRPr lang="ar-IQ" dirty="0"/>
          </a:p>
        </p:txBody>
      </p:sp>
    </p:spTree>
    <p:extLst>
      <p:ext uri="{BB962C8B-B14F-4D97-AF65-F5344CB8AC3E}">
        <p14:creationId xmlns:p14="http://schemas.microsoft.com/office/powerpoint/2010/main" val="1090481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r>
              <a:rPr lang="ar-IQ" sz="6000" dirty="0" smtClean="0"/>
              <a:t>أفعال </a:t>
            </a:r>
            <a:r>
              <a:rPr lang="ar-IQ" sz="6000" dirty="0"/>
              <a:t>المدح </a:t>
            </a:r>
            <a:r>
              <a:rPr lang="ar-IQ" sz="6000" dirty="0" smtClean="0"/>
              <a:t>والذم </a:t>
            </a:r>
            <a:endParaRPr lang="ar-IQ" dirty="0"/>
          </a:p>
        </p:txBody>
      </p:sp>
      <p:sp>
        <p:nvSpPr>
          <p:cNvPr id="3" name="عنصر نائب للمحتوى 2"/>
          <p:cNvSpPr>
            <a:spLocks noGrp="1"/>
          </p:cNvSpPr>
          <p:nvPr>
            <p:ph sz="half" idx="1"/>
          </p:nvPr>
        </p:nvSpPr>
        <p:spPr>
          <a:solidFill>
            <a:schemeClr val="accent4">
              <a:lumMod val="60000"/>
              <a:lumOff val="40000"/>
            </a:schemeClr>
          </a:solidFill>
        </p:spPr>
        <p:txBody>
          <a:bodyPr/>
          <a:lstStyle/>
          <a:p>
            <a:endParaRPr lang="ar-IQ" dirty="0" smtClean="0"/>
          </a:p>
          <a:p>
            <a:endParaRPr lang="ar-IQ" dirty="0"/>
          </a:p>
          <a:p>
            <a:endParaRPr lang="ar-IQ" dirty="0" smtClean="0"/>
          </a:p>
          <a:p>
            <a:r>
              <a:rPr lang="ar-IQ" sz="3600" dirty="0" smtClean="0"/>
              <a:t>وأ</a:t>
            </a:r>
            <a:r>
              <a:rPr lang="ar-IQ" sz="3600" dirty="0"/>
              <a:t>ف</a:t>
            </a:r>
            <a:r>
              <a:rPr lang="ar-IQ" sz="3600" dirty="0" smtClean="0"/>
              <a:t>عالُ </a:t>
            </a:r>
            <a:r>
              <a:rPr lang="ar-IQ" sz="3600" dirty="0"/>
              <a:t>الذمِّ </a:t>
            </a:r>
            <a:r>
              <a:rPr lang="ar-IQ" sz="3600" dirty="0" smtClean="0"/>
              <a:t>هي</a:t>
            </a:r>
          </a:p>
          <a:p>
            <a:pPr marL="0" indent="0">
              <a:buNone/>
            </a:pPr>
            <a:r>
              <a:rPr lang="ar-IQ" sz="3600" dirty="0" smtClean="0"/>
              <a:t> </a:t>
            </a:r>
            <a:r>
              <a:rPr lang="ar-IQ" sz="3600" dirty="0"/>
              <a:t>"بئس وساء ولا حبّذا</a:t>
            </a:r>
            <a:r>
              <a:rPr lang="ar-IQ" dirty="0"/>
              <a:t>"</a:t>
            </a:r>
          </a:p>
        </p:txBody>
      </p:sp>
      <p:sp>
        <p:nvSpPr>
          <p:cNvPr id="4" name="عنصر نائب للمحتوى 3"/>
          <p:cNvSpPr>
            <a:spLocks noGrp="1"/>
          </p:cNvSpPr>
          <p:nvPr>
            <p:ph sz="half" idx="2"/>
          </p:nvPr>
        </p:nvSpPr>
        <p:spPr>
          <a:solidFill>
            <a:schemeClr val="accent3">
              <a:lumMod val="60000"/>
              <a:lumOff val="40000"/>
            </a:schemeClr>
          </a:solidFill>
        </p:spPr>
        <p:txBody>
          <a:bodyPr/>
          <a:lstStyle/>
          <a:p>
            <a:endParaRPr lang="ar-IQ" dirty="0" smtClean="0"/>
          </a:p>
          <a:p>
            <a:endParaRPr lang="ar-IQ" dirty="0"/>
          </a:p>
          <a:p>
            <a:endParaRPr lang="ar-IQ" dirty="0" smtClean="0"/>
          </a:p>
          <a:p>
            <a:pPr lvl="2"/>
            <a:r>
              <a:rPr lang="ar-IQ" sz="3600" dirty="0" smtClean="0"/>
              <a:t>أفعال </a:t>
            </a:r>
            <a:r>
              <a:rPr lang="ar-IQ" sz="3600" dirty="0"/>
              <a:t>المدح هي "نعْمَ وحبّ وحبّذا</a:t>
            </a:r>
            <a:r>
              <a:rPr lang="ar-IQ" sz="1800" dirty="0"/>
              <a:t>"</a:t>
            </a:r>
          </a:p>
        </p:txBody>
      </p:sp>
    </p:spTree>
    <p:extLst>
      <p:ext uri="{BB962C8B-B14F-4D97-AF65-F5344CB8AC3E}">
        <p14:creationId xmlns:p14="http://schemas.microsoft.com/office/powerpoint/2010/main" val="338349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620688"/>
            <a:ext cx="8208912" cy="5262979"/>
          </a:xfrm>
          <a:prstGeom prst="rect">
            <a:avLst/>
          </a:prstGeom>
        </p:spPr>
        <p:txBody>
          <a:bodyPr wrap="square">
            <a:spAutoFit/>
          </a:bodyPr>
          <a:lstStyle/>
          <a:p>
            <a:r>
              <a:rPr lang="ar-IQ" sz="2800" dirty="0">
                <a:solidFill>
                  <a:prstClr val="black"/>
                </a:solidFill>
              </a:rPr>
              <a:t>وهي أفعالٌ لإنشاءِ المدح أو الذم فجُملها إنشائيةٌ غير طلبية، لا خبرية، ولا بُدَّ لها من مخصوصٍ بالمدح أو الذم.</a:t>
            </a:r>
          </a:p>
          <a:p>
            <a:r>
              <a:rPr lang="ar-IQ" sz="2800" dirty="0">
                <a:solidFill>
                  <a:prstClr val="black"/>
                </a:solidFill>
              </a:rPr>
              <a:t>(فإّا قلت "نعم الرجل خالد، وبئس الرجل فلان". فالمخصوص بالمدح هو (خالد) ، والمخصوص بالذم هو (زيد) .</a:t>
            </a:r>
          </a:p>
          <a:p>
            <a:r>
              <a:rPr lang="ar-IQ" sz="2800" dirty="0">
                <a:solidFill>
                  <a:prstClr val="black"/>
                </a:solidFill>
              </a:rPr>
              <a:t>وهي غير محتاجة إلى التصرف، للزومها اسلوباً واحداً في التعبير، لأنها تدل على الحدث المتطلب للزمان، حتى تحتاج إلى التصرف بحسب الازمنة. فمعنى المدح والذم لا يختلف باختلاف الزمان) .</a:t>
            </a:r>
          </a:p>
          <a:p>
            <a:r>
              <a:rPr lang="ar-IQ" sz="2800" dirty="0">
                <a:solidFill>
                  <a:prstClr val="black"/>
                </a:solidFill>
              </a:rPr>
              <a:t>حبذا وحب ولا حبذا</a:t>
            </a:r>
          </a:p>
          <a:p>
            <a:r>
              <a:rPr lang="ar-IQ" sz="2800" dirty="0">
                <a:solidFill>
                  <a:prstClr val="black"/>
                </a:solidFill>
              </a:rPr>
              <a:t>حَبَّذا وحَبَّ فعلان لإنشاءِ المدح.</a:t>
            </a:r>
          </a:p>
          <a:p>
            <a:r>
              <a:rPr lang="ar-IQ" sz="2800" dirty="0">
                <a:solidFill>
                  <a:prstClr val="black"/>
                </a:solidFill>
              </a:rPr>
              <a:t>فأما "حبَّذا" فهي مُركبةٌ من "حَبَّ" و"ذا" الإشارية، نحو "حبذا رجلاً خالدٌ".</a:t>
            </a:r>
          </a:p>
          <a:p>
            <a:r>
              <a:rPr lang="ar-IQ" sz="2800" dirty="0">
                <a:solidFill>
                  <a:prstClr val="black"/>
                </a:solidFill>
              </a:rPr>
              <a:t>(فحبّ فعل ماض، و"ذا" اسم اشارة فاعلة، ورجلا تمييز لذا</a:t>
            </a:r>
          </a:p>
        </p:txBody>
      </p:sp>
    </p:spTree>
    <p:extLst>
      <p:ext uri="{BB962C8B-B14F-4D97-AF65-F5344CB8AC3E}">
        <p14:creationId xmlns:p14="http://schemas.microsoft.com/office/powerpoint/2010/main" val="4056624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092768"/>
            <a:ext cx="8280920" cy="4401205"/>
          </a:xfrm>
          <a:prstGeom prst="rect">
            <a:avLst/>
          </a:prstGeom>
        </p:spPr>
        <p:txBody>
          <a:bodyPr wrap="square">
            <a:spAutoFit/>
          </a:bodyPr>
          <a:lstStyle/>
          <a:p>
            <a:r>
              <a:rPr lang="ar-IQ" sz="2800" dirty="0">
                <a:solidFill>
                  <a:prstClr val="black"/>
                </a:solidFill>
              </a:rPr>
              <a:t>ولا يتقدم عليها المخصوصُ بالمدح، ولا التّمييزُ فلا يُقالُ "خالدٌ حبّذا رجلا" ولا "رجلاً حبّذا خالدٌ".</a:t>
            </a:r>
          </a:p>
          <a:p>
            <a:r>
              <a:rPr lang="ar-IQ" sz="2800" dirty="0">
                <a:solidFill>
                  <a:prstClr val="black"/>
                </a:solidFill>
              </a:rPr>
              <a:t>أما تقديم التّمييز على المخصوص بالمدح فجائزٌ، كما رأيت، بل هو الأوَّل، ومنه قول الشاعر [من الطويل]</a:t>
            </a:r>
          </a:p>
          <a:p>
            <a:r>
              <a:rPr lang="ar-IQ" sz="2800" dirty="0">
                <a:solidFill>
                  <a:prstClr val="black"/>
                </a:solidFill>
              </a:rPr>
              <a:t>أَلا حَبَّذا قوماً سُلَيْمٌ، فإِنهم ... وفَوْا، وتَواصوْا بالإِعانةِ والصَّبْر</a:t>
            </a:r>
          </a:p>
          <a:p>
            <a:r>
              <a:rPr lang="ar-IQ" sz="2800" dirty="0">
                <a:solidFill>
                  <a:prstClr val="black"/>
                </a:solidFill>
              </a:rPr>
              <a:t>ويجوزُ أن يكون بعدهُ، كقول الآخر [من الخفيف]</a:t>
            </a:r>
          </a:p>
          <a:p>
            <a:r>
              <a:rPr lang="ar-IQ" sz="2800" dirty="0">
                <a:solidFill>
                  <a:prstClr val="black"/>
                </a:solidFill>
              </a:rPr>
              <a:t>حَبَّذا الصَّبْرُ شِيمَةً لامرىءٍ رامَ - ... مُباراةَ مُولَع بالْمَغاني</a:t>
            </a:r>
          </a:p>
          <a:p>
            <a:r>
              <a:rPr lang="ar-IQ" sz="2800" dirty="0">
                <a:solidFill>
                  <a:prstClr val="black"/>
                </a:solidFill>
              </a:rPr>
              <a:t>و (ذا) في "حبذا" تَلتزم الأفرادَ والتذكيرَ في جميع أحوالها، وإن كان المخصوصُ بخلاف ذلك. قال الشاعر [من البسيط]</a:t>
            </a:r>
          </a:p>
          <a:p>
            <a:r>
              <a:rPr lang="ar-IQ" sz="2800" dirty="0">
                <a:solidFill>
                  <a:prstClr val="black"/>
                </a:solidFill>
              </a:rPr>
              <a:t>يا حَبَّذا جَبَلُ الرَّيّانِ من جَبَلٍ ... وحَبَّذا ساكِنُ الرَّيّانِ، مَنْ كانا</a:t>
            </a:r>
          </a:p>
        </p:txBody>
      </p:sp>
    </p:spTree>
    <p:extLst>
      <p:ext uri="{BB962C8B-B14F-4D97-AF65-F5344CB8AC3E}">
        <p14:creationId xmlns:p14="http://schemas.microsoft.com/office/powerpoint/2010/main" val="1439128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25256" y="1052736"/>
            <a:ext cx="8064896" cy="4524315"/>
          </a:xfrm>
          <a:prstGeom prst="rect">
            <a:avLst/>
          </a:prstGeom>
        </p:spPr>
        <p:txBody>
          <a:bodyPr wrap="square">
            <a:spAutoFit/>
          </a:bodyPr>
          <a:lstStyle/>
          <a:p>
            <a:r>
              <a:rPr lang="ar-IQ" sz="3200" dirty="0">
                <a:solidFill>
                  <a:prstClr val="black"/>
                </a:solidFill>
              </a:rPr>
              <a:t>ولا يجوز أن تدخلَ على مخصوص "حبَّذا" نواسخُ المبتدأ والخبر، وهي "كان وأخواتُها، وظنَّ وأخواتُها، وإنَّ وأخواتها"، فلا يقال "حبَّذا رجلاً كان خالدٌ" ولا "حبَّذا رجلاً ظننتُ سعيداً".</a:t>
            </a:r>
          </a:p>
          <a:p>
            <a:r>
              <a:rPr lang="ar-IQ" sz="3200" dirty="0">
                <a:solidFill>
                  <a:prstClr val="black"/>
                </a:solidFill>
              </a:rPr>
              <a:t>ويجوز حذفُ مخصوصها إن عُلمَ كأن تُسأل عن خالدٍ مثلا، فتقول "حبَّذا رجلاً" أي حبَّذا رجل هو، أي خالدٌ. ومنه قول الشاعر [من الطويل]</a:t>
            </a:r>
          </a:p>
          <a:p>
            <a:r>
              <a:rPr lang="ar-IQ" sz="3200" dirty="0">
                <a:solidFill>
                  <a:prstClr val="black"/>
                </a:solidFill>
              </a:rPr>
              <a:t>ألا حَبَّذا، لَوْلا الحَياءُ. ورُبَّما ... مَنَحْتُ الهَوى ما لَيْسَ بِالمتَقارِبِ</a:t>
            </a:r>
          </a:p>
        </p:txBody>
      </p:sp>
    </p:spTree>
    <p:extLst>
      <p:ext uri="{BB962C8B-B14F-4D97-AF65-F5344CB8AC3E}">
        <p14:creationId xmlns:p14="http://schemas.microsoft.com/office/powerpoint/2010/main" val="2003954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332656"/>
            <a:ext cx="7772400" cy="1470025"/>
          </a:xfrm>
        </p:spPr>
        <p:txBody>
          <a:bodyPr/>
          <a:lstStyle/>
          <a:p>
            <a:r>
              <a:rPr lang="ar-IQ" dirty="0" smtClean="0"/>
              <a:t>(الإضافة)</a:t>
            </a:r>
            <a:endParaRPr lang="ar-IQ" dirty="0"/>
          </a:p>
        </p:txBody>
      </p:sp>
      <p:sp>
        <p:nvSpPr>
          <p:cNvPr id="3" name="عنوان فرعي 2"/>
          <p:cNvSpPr>
            <a:spLocks noGrp="1"/>
          </p:cNvSpPr>
          <p:nvPr>
            <p:ph type="subTitle" idx="1"/>
          </p:nvPr>
        </p:nvSpPr>
        <p:spPr>
          <a:xfrm>
            <a:off x="395536" y="1844824"/>
            <a:ext cx="8208912" cy="4464496"/>
          </a:xfrm>
        </p:spPr>
        <p:txBody>
          <a:bodyPr/>
          <a:lstStyle/>
          <a:p>
            <a:r>
              <a:rPr lang="ar-IQ" dirty="0" smtClean="0"/>
              <a:t>الإضافةُ نِسبةٌ بينَ اسمين، على تقديرِ حرفِ الجر، توجِبُ جرَّ الثاني أبداً، نحو "هذا كتابُ التلميذِ. لَبِستُ خاتمَ فِضَّة. لا يُقبلُ صِيامُ النهارِ ولا قيامُ اللَّيلِ إلا من المُخلِصينَ".</a:t>
            </a:r>
            <a:endParaRPr lang="en-US" dirty="0" smtClean="0"/>
          </a:p>
          <a:p>
            <a:r>
              <a:rPr lang="ar-IQ" dirty="0" smtClean="0"/>
              <a:t>ويُسمّى الأوَّلُ مضافاً، والثاني مضافاً إليهِ. فالمضافُ والمضافُ إليه اسمانِ بينهما حرفُ جَرّ مُقدَّرٌ.</a:t>
            </a:r>
          </a:p>
          <a:p>
            <a:r>
              <a:rPr lang="ar-IQ" dirty="0" smtClean="0"/>
              <a:t>وعاملُ الجرِّ في المضاف إليه هو المضافُ، لا حرفُ الجرّ المقدَّرُ بينهما على الصحيح</a:t>
            </a:r>
            <a:endParaRPr lang="ar-IQ" dirty="0"/>
          </a:p>
          <a:p>
            <a:endParaRPr lang="ar-IQ" dirty="0"/>
          </a:p>
        </p:txBody>
      </p:sp>
    </p:spTree>
    <p:extLst>
      <p:ext uri="{BB962C8B-B14F-4D97-AF65-F5344CB8AC3E}">
        <p14:creationId xmlns:p14="http://schemas.microsoft.com/office/powerpoint/2010/main" val="2992722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solidFill>
            <a:schemeClr val="tx2">
              <a:lumMod val="40000"/>
              <a:lumOff val="60000"/>
            </a:schemeClr>
          </a:solidFill>
        </p:spPr>
        <p:txBody>
          <a:bodyPr>
            <a:normAutofit/>
          </a:bodyPr>
          <a:lstStyle/>
          <a:p>
            <a:r>
              <a:rPr lang="ar-IQ" sz="6000" dirty="0"/>
              <a:t>نعم وبئس وساء</a:t>
            </a:r>
          </a:p>
        </p:txBody>
      </p:sp>
      <p:sp>
        <p:nvSpPr>
          <p:cNvPr id="3" name="عنوان فرعي 2"/>
          <p:cNvSpPr>
            <a:spLocks noGrp="1"/>
          </p:cNvSpPr>
          <p:nvPr>
            <p:ph type="subTitle" idx="1"/>
          </p:nvPr>
        </p:nvSpPr>
        <p:spPr>
          <a:solidFill>
            <a:schemeClr val="bg1">
              <a:lumMod val="95000"/>
            </a:schemeClr>
          </a:solidFill>
        </p:spPr>
        <p:txBody>
          <a:bodyPr>
            <a:noAutofit/>
          </a:bodyPr>
          <a:lstStyle/>
          <a:p>
            <a:r>
              <a:rPr lang="ar-IQ" sz="5400" dirty="0">
                <a:solidFill>
                  <a:schemeClr val="tx1"/>
                </a:solidFill>
                <a:latin typeface="+mj-lt"/>
                <a:ea typeface="+mj-ea"/>
                <a:cs typeface="+mj-cs"/>
              </a:rPr>
              <a:t>نعم فعلٌ لإنشاء المدح. وبِئس وساءَ فِعلان لإنشاءِ الذَّم</a:t>
            </a:r>
          </a:p>
        </p:txBody>
      </p:sp>
    </p:spTree>
    <p:extLst>
      <p:ext uri="{BB962C8B-B14F-4D97-AF65-F5344CB8AC3E}">
        <p14:creationId xmlns:p14="http://schemas.microsoft.com/office/powerpoint/2010/main" val="2501163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04664"/>
            <a:ext cx="7992888" cy="5693866"/>
          </a:xfrm>
          <a:prstGeom prst="rect">
            <a:avLst/>
          </a:prstGeom>
        </p:spPr>
        <p:txBody>
          <a:bodyPr wrap="square">
            <a:spAutoFit/>
          </a:bodyPr>
          <a:lstStyle/>
          <a:p>
            <a:r>
              <a:rPr lang="ar-IQ" sz="2400" dirty="0">
                <a:solidFill>
                  <a:prstClr val="black"/>
                </a:solidFill>
              </a:rPr>
              <a:t>(</a:t>
            </a:r>
            <a:r>
              <a:rPr lang="ar-IQ" sz="2800" dirty="0">
                <a:solidFill>
                  <a:prstClr val="black"/>
                </a:solidFill>
              </a:rPr>
              <a:t>قال في المختار "نعم منقول من نعم فلان بفتح النون وكسر العين"؛ اذا اصاب النعمة. وبئس "منقول من بئس، بفتح الباء وكسر الهمزة" اذا اصاب بؤساً فنقلا الى المدح والذم - فشابها الحروف، "فلم يتصرفا" اهـ واما (ساء) فهول منقول من (ساء يسوء سواء) بفتح السين في المصدر) ذا قبح. تقول "ساء عمله، وساءت سيرته". ثم نقل إلى الذم، فلم تنصرف كما تنصرف (بئس)) .</a:t>
            </a:r>
          </a:p>
          <a:p>
            <a:endParaRPr lang="ar-IQ" sz="2800" dirty="0">
              <a:solidFill>
                <a:prstClr val="black"/>
              </a:solidFill>
            </a:endParaRPr>
          </a:p>
          <a:p>
            <a:r>
              <a:rPr lang="ar-IQ" sz="2800" dirty="0">
                <a:solidFill>
                  <a:prstClr val="black"/>
                </a:solidFill>
              </a:rPr>
              <a:t>وفي "نِعْمَ وبِئْسَ"، أربعُ لغاتٍ "نِعْمَ وبِئْس" بكسر فسكونٍ - وهي أَفصحهُنَّ، وهي لغةُ القرآن الكريم. ثمَّ "نِعِمَ وبِئسَ" - بكسر أوَّلهما وثانيهما -، غير أنَّ الغالبَ في "نِعِمَ" أن يجيء بعدهُ (ما) ، كقوله تعالى {نِعمّا يَعِظُكم به} . ثم "نَعْمَ وبأس بفتحٍ فسكونٍ - ثمَّ "نِعْمَ وبَئِسَ"، - بفتحٍ فكسرٍ - وهي الأصلُ فيهما.</a:t>
            </a:r>
          </a:p>
          <a:p>
            <a:r>
              <a:rPr lang="ar-IQ" sz="2800" dirty="0">
                <a:solidFill>
                  <a:prstClr val="black"/>
                </a:solidFill>
              </a:rPr>
              <a:t>ولا بُدَّ لهذه الأفعال من شيئين فاعل ومخصوصٍ بالمدح أو الَّم</a:t>
            </a:r>
          </a:p>
        </p:txBody>
      </p:sp>
    </p:spTree>
    <p:extLst>
      <p:ext uri="{BB962C8B-B14F-4D97-AF65-F5344CB8AC3E}">
        <p14:creationId xmlns:p14="http://schemas.microsoft.com/office/powerpoint/2010/main" val="1114401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lang="ar-IQ" sz="4800" dirty="0" smtClean="0"/>
              <a:t>المحاضرة الرابعة</a:t>
            </a:r>
            <a:br>
              <a:rPr lang="ar-IQ" sz="4800" dirty="0" smtClean="0"/>
            </a:br>
            <a:r>
              <a:rPr lang="ar-IQ" sz="4800" dirty="0" smtClean="0"/>
              <a:t>العدد</a:t>
            </a:r>
            <a:endParaRPr lang="ar-IQ" sz="4800" dirty="0"/>
          </a:p>
        </p:txBody>
      </p:sp>
      <p:sp>
        <p:nvSpPr>
          <p:cNvPr id="3" name="عنوان فرعي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2034172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548680"/>
            <a:ext cx="7772400" cy="1470025"/>
          </a:xfrm>
        </p:spPr>
        <p:txBody>
          <a:bodyPr/>
          <a:lstStyle/>
          <a:p>
            <a: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تعريف العدد والمعدود في اللغة العربية</a:t>
            </a:r>
          </a:p>
        </p:txBody>
      </p:sp>
      <p:sp>
        <p:nvSpPr>
          <p:cNvPr id="3" name="عنوان فرعي 2"/>
          <p:cNvSpPr>
            <a:spLocks noGrp="1"/>
          </p:cNvSpPr>
          <p:nvPr>
            <p:ph type="subTitle" idx="1"/>
          </p:nvPr>
        </p:nvSpPr>
        <p:spPr>
          <a:xfrm>
            <a:off x="539552" y="2708920"/>
            <a:ext cx="7992888" cy="3672408"/>
          </a:xfrm>
        </p:spPr>
        <p:txBody>
          <a:bodyPr/>
          <a:lstStyle/>
          <a:p>
            <a:r>
              <a:rPr lang="ar-IQ" b="1" dirty="0"/>
              <a:t>العدد : ما دل على كمية الأشياء المعدودة ، ويقال له العدد الأصلي ، وإذا ما دل على ترتيب الأشياء ، يقال له : العدد الترتيبي .</a:t>
            </a:r>
          </a:p>
          <a:p>
            <a:r>
              <a:rPr lang="ar-IQ" b="1" dirty="0"/>
              <a:t>المعدود : أو تمييز العدد ، هو الاسم النكرة الواقع بعد العدد وهو إما منصوب أو مجرور على حسب ألفاظ الأعداد .</a:t>
            </a:r>
          </a:p>
          <a:p>
            <a:endParaRPr lang="ar-IQ" b="1" dirty="0"/>
          </a:p>
        </p:txBody>
      </p:sp>
    </p:spTree>
    <p:extLst>
      <p:ext uri="{BB962C8B-B14F-4D97-AF65-F5344CB8AC3E}">
        <p14:creationId xmlns:p14="http://schemas.microsoft.com/office/powerpoint/2010/main" val="4072588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أنواع العدد الاصلي </a:t>
            </a:r>
            <a:r>
              <a:rPr lang="ar-IQ" dirty="0" smtClean="0"/>
              <a:t> </a:t>
            </a:r>
            <a:endParaRPr lang="ar-IQ" dirty="0"/>
          </a:p>
        </p:txBody>
      </p:sp>
      <p:sp>
        <p:nvSpPr>
          <p:cNvPr id="3" name="عنصر نائب للمحتوى 2"/>
          <p:cNvSpPr>
            <a:spLocks noGrp="1"/>
          </p:cNvSpPr>
          <p:nvPr>
            <p:ph idx="1"/>
          </p:nvPr>
        </p:nvSpPr>
        <p:spPr/>
        <p:txBody>
          <a:bodyPr/>
          <a:lstStyle/>
          <a:p>
            <a:r>
              <a:rPr lang="ar-IQ" dirty="0"/>
              <a:t>ينقسم العدد إلى أربعة أنواع :</a:t>
            </a:r>
          </a:p>
          <a:p>
            <a:r>
              <a:rPr lang="ar-IQ" dirty="0"/>
              <a:t> – العدد المفرد  الأعداد من ثلاثة إلى عشرة ، وكذلك الأعداد مائة ، ألف ، مليون ، مليار….</a:t>
            </a:r>
          </a:p>
          <a:p>
            <a:r>
              <a:rPr lang="ar-IQ" dirty="0"/>
              <a:t>  – العدد المركب   الأعداد من أحد عشر إلى تسعة عشر .</a:t>
            </a:r>
          </a:p>
          <a:p>
            <a:r>
              <a:rPr lang="ar-IQ" dirty="0"/>
              <a:t>  – ألفاظ العقود   هي عشرون ، ثلاثون ، أربعون…إلى تسعين .</a:t>
            </a:r>
          </a:p>
          <a:p>
            <a:r>
              <a:rPr lang="ar-IQ" dirty="0"/>
              <a:t>  – المعطوف على العقود   الأعداد من واحد إلى تسعة مع أحد العقود ( من 21 إلى 99 ) .</a:t>
            </a:r>
          </a:p>
        </p:txBody>
      </p:sp>
    </p:spTree>
    <p:extLst>
      <p:ext uri="{BB962C8B-B14F-4D97-AF65-F5344CB8AC3E}">
        <p14:creationId xmlns:p14="http://schemas.microsoft.com/office/powerpoint/2010/main" val="34887195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أحكام العدد في اللغة العربية</a:t>
            </a:r>
          </a:p>
        </p:txBody>
      </p:sp>
      <p:sp>
        <p:nvSpPr>
          <p:cNvPr id="3" name="عنصر نائب للمحتوى 2"/>
          <p:cNvSpPr>
            <a:spLocks noGrp="1"/>
          </p:cNvSpPr>
          <p:nvPr>
            <p:ph idx="1"/>
          </p:nvPr>
        </p:nvSpPr>
        <p:spPr/>
        <p:txBody>
          <a:bodyPr>
            <a:normAutofit fontScale="92500" lnSpcReduction="20000"/>
          </a:bodyPr>
          <a:lstStyle/>
          <a:p>
            <a:pPr marL="0" indent="0">
              <a:buNone/>
            </a:pPr>
            <a:r>
              <a:rPr lang="ar-IQ" dirty="0" smtClean="0"/>
              <a:t> </a:t>
            </a:r>
          </a:p>
          <a:p>
            <a:r>
              <a:rPr lang="ar-IQ" dirty="0" smtClean="0"/>
              <a:t>1- العددان </a:t>
            </a:r>
            <a:r>
              <a:rPr lang="ar-IQ" dirty="0"/>
              <a:t>( واحد ، واثنان )  – يوافقان المعدود دائما في التذكير والتأنيث ، ويعربان نعتا ، مثل :</a:t>
            </a:r>
          </a:p>
          <a:p>
            <a:r>
              <a:rPr lang="ar-IQ" dirty="0"/>
              <a:t> جاء رجلٌ واحدٌ- جاءت امرأةٌ واحدةٌ. واحد: نعت مرفوع وعلامة رفعه الضمة الظاهرة على آخره.</a:t>
            </a:r>
          </a:p>
          <a:p>
            <a:r>
              <a:rPr lang="ar-IQ" dirty="0"/>
              <a:t>2 – الأعداد من ثلاثة إلى تسعة</a:t>
            </a:r>
          </a:p>
          <a:p>
            <a:r>
              <a:rPr lang="ar-IQ" dirty="0"/>
              <a:t>– تكون هذه الأعداد مخالفة للمعدود . فإذا كان المعدود مذكرا كان العدد مؤنثا ( والعكس ) ، ويأتي المعدود بعدها جمعا مجرورا ويعرب مضافا إليه ، أما العدد فيعرب حسب موقعه من الكلام ، مثل : – صعد ثلاثةُ أطفالٍ الطائرة .   رأيت تسعَ حدائق .</a:t>
            </a:r>
          </a:p>
          <a:p>
            <a:endParaRPr lang="ar-IQ" dirty="0"/>
          </a:p>
        </p:txBody>
      </p:sp>
    </p:spTree>
    <p:extLst>
      <p:ext uri="{BB962C8B-B14F-4D97-AF65-F5344CB8AC3E}">
        <p14:creationId xmlns:p14="http://schemas.microsoft.com/office/powerpoint/2010/main" val="3930617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458618"/>
          </a:xfrm>
        </p:spPr>
        <p:txBody>
          <a:bodyPr>
            <a:normAutofit fontScale="90000"/>
          </a:bodyPr>
          <a:lstStyle/>
          <a:p>
            <a:r>
              <a:rPr lang="ar-IQ" dirty="0" smtClean="0"/>
              <a:t/>
            </a:r>
            <a:br>
              <a:rPr lang="ar-IQ" dirty="0" smtClean="0"/>
            </a:br>
            <a:r>
              <a:rPr lang="ar-IQ" dirty="0" smtClean="0"/>
              <a:t>وينظر </a:t>
            </a:r>
            <a:r>
              <a:rPr lang="ar-IQ" dirty="0"/>
              <a:t>الى المفرد لا الى الجمع من حيث تذكير المعدود وتأنيثه (ثلاثة قطارات)لان المفرد قطار، (ثلاث سور)لان المفرد سورة0 </a:t>
            </a:r>
            <a:br>
              <a:rPr lang="ar-IQ" dirty="0"/>
            </a:br>
            <a:r>
              <a:rPr lang="ar-IQ" dirty="0"/>
              <a:t>وتجري هذه القاعدة على المعطوف (ثلاثة وثلاثون عالماً، وثلاث وثلاثون طالبةً) </a:t>
            </a:r>
            <a:br>
              <a:rPr lang="ar-IQ" dirty="0"/>
            </a:br>
            <a:r>
              <a:rPr lang="ar-IQ" dirty="0"/>
              <a:t>وإذا تقدم المعدود جاز تذكير العدد وتأنيثه (القراء السبعة والقراء السبع</a:t>
            </a:r>
            <a:r>
              <a:rPr lang="ar-IQ" dirty="0" smtClean="0"/>
              <a:t>) </a:t>
            </a:r>
            <a:r>
              <a:rPr lang="ar-IQ" dirty="0"/>
              <a:t/>
            </a:r>
            <a:br>
              <a:rPr lang="ar-IQ" dirty="0"/>
            </a:br>
            <a:r>
              <a:rPr lang="ar-IQ" dirty="0"/>
              <a:t>  </a:t>
            </a:r>
            <a:br>
              <a:rPr lang="ar-IQ" dirty="0"/>
            </a:br>
            <a:r>
              <a:rPr lang="ar-IQ" dirty="0"/>
              <a:t>  </a:t>
            </a:r>
          </a:p>
        </p:txBody>
      </p:sp>
    </p:spTree>
    <p:extLst>
      <p:ext uri="{BB962C8B-B14F-4D97-AF65-F5344CB8AC3E}">
        <p14:creationId xmlns:p14="http://schemas.microsoft.com/office/powerpoint/2010/main" val="307995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3501008"/>
            <a:ext cx="7772400" cy="1362075"/>
          </a:xfrm>
        </p:spPr>
        <p:txBody>
          <a:bodyPr>
            <a:normAutofit fontScale="90000"/>
          </a:bodyPr>
          <a:lstStyle/>
          <a:p>
            <a:r>
              <a:rPr lang="ar-IQ" dirty="0" smtClean="0"/>
              <a:t>    مثل </a:t>
            </a:r>
            <a:r>
              <a:rPr lang="ar-IQ" dirty="0"/>
              <a:t>:– عشرةُ رجالٍ . – عشرُ نساءٍ .</a:t>
            </a:r>
            <a:br>
              <a:rPr lang="ar-IQ" dirty="0"/>
            </a:br>
            <a:r>
              <a:rPr lang="ar-IQ" dirty="0"/>
              <a:t>– إحدى عشرةَ امرأةً . – أحد عشرَ رجلا .</a:t>
            </a:r>
            <a:br>
              <a:rPr lang="ar-IQ" dirty="0"/>
            </a:br>
            <a:endParaRPr lang="ar-IQ" dirty="0"/>
          </a:p>
        </p:txBody>
      </p:sp>
      <p:sp>
        <p:nvSpPr>
          <p:cNvPr id="3" name="عنصر نائب للنص 2"/>
          <p:cNvSpPr>
            <a:spLocks noGrp="1"/>
          </p:cNvSpPr>
          <p:nvPr>
            <p:ph type="body" idx="1"/>
          </p:nvPr>
        </p:nvSpPr>
        <p:spPr>
          <a:xfrm>
            <a:off x="827584" y="404664"/>
            <a:ext cx="7772400" cy="1944216"/>
          </a:xfrm>
        </p:spPr>
        <p:txBody>
          <a:bodyPr>
            <a:normAutofit/>
          </a:bodyPr>
          <a:lstStyle/>
          <a:p>
            <a:r>
              <a:rPr lang="ar-IQ"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mj-cs"/>
              </a:rPr>
              <a:t>3 – العدد ( عشرة )  – تخالف المعدود وهي مفردة وتوافقه وهي مركبة </a:t>
            </a:r>
          </a:p>
        </p:txBody>
      </p:sp>
    </p:spTree>
    <p:extLst>
      <p:ext uri="{BB962C8B-B14F-4D97-AF65-F5344CB8AC3E}">
        <p14:creationId xmlns:p14="http://schemas.microsoft.com/office/powerpoint/2010/main" val="25909523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692696"/>
            <a:ext cx="7772400" cy="1470025"/>
          </a:xfrm>
        </p:spPr>
        <p:txBody>
          <a:bodyPr/>
          <a:lstStyle/>
          <a:p>
            <a: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ar-IQ"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 </a:t>
            </a:r>
            <a: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العدد المركب ( من 11 إلى 19 )  سمي مركبا لأنه مركب من جزئين</a:t>
            </a:r>
          </a:p>
        </p:txBody>
      </p:sp>
      <p:sp>
        <p:nvSpPr>
          <p:cNvPr id="3" name="عنوان فرعي 2"/>
          <p:cNvSpPr>
            <a:spLocks noGrp="1"/>
          </p:cNvSpPr>
          <p:nvPr>
            <p:ph type="subTitle" idx="1"/>
          </p:nvPr>
        </p:nvSpPr>
        <p:spPr>
          <a:xfrm>
            <a:off x="1371600" y="2780928"/>
            <a:ext cx="6400800" cy="3096344"/>
          </a:xfrm>
        </p:spPr>
        <p:txBody>
          <a:bodyPr>
            <a:normAutofit fontScale="55000" lnSpcReduction="20000"/>
          </a:bodyPr>
          <a:lstStyle/>
          <a:p>
            <a:r>
              <a:rPr lang="ar-IQ" sz="5100" dirty="0">
                <a:solidFill>
                  <a:schemeClr val="tx1"/>
                </a:solidFill>
                <a:latin typeface="+mj-lt"/>
                <a:ea typeface="+mj-ea"/>
                <a:cs typeface="+mj-cs"/>
              </a:rPr>
              <a:t>الجزء الأول منه يخالف المعدود أما الجزء الثاني فيطابقه ( ما عدا 11 و 12 ) ويأتي المعدود بعده منصوبا ويعرب تمييزا .  – واحد واثنان يوافقان المعدود في التذكير والتأنيث ، ويعرب ‘ أحد عشر ‘ إعراب العدد المركب ، أما اثنا عشر فيعرب الجزء الأول منه اعراب المثنى والجزء الثاني بدل نون المثنى . </a:t>
            </a:r>
          </a:p>
          <a:p>
            <a:r>
              <a:rPr lang="ar-IQ" sz="5100" dirty="0">
                <a:solidFill>
                  <a:schemeClr val="tx1"/>
                </a:solidFill>
                <a:latin typeface="+mj-lt"/>
                <a:ea typeface="+mj-ea"/>
                <a:cs typeface="+mj-cs"/>
              </a:rPr>
              <a:t>مثال : نجح أحد عشر طالباً ،واحدى عشرة </a:t>
            </a:r>
            <a:r>
              <a:rPr lang="ar-IQ" sz="5100" dirty="0" smtClean="0">
                <a:solidFill>
                  <a:schemeClr val="tx1"/>
                </a:solidFill>
                <a:latin typeface="+mj-lt"/>
                <a:ea typeface="+mj-ea"/>
                <a:cs typeface="+mj-cs"/>
              </a:rPr>
              <a:t>طالب</a:t>
            </a:r>
            <a:r>
              <a:rPr lang="ar-IQ" dirty="0" smtClean="0"/>
              <a:t> </a:t>
            </a:r>
            <a:endParaRPr lang="ar-IQ" dirty="0"/>
          </a:p>
        </p:txBody>
      </p:sp>
    </p:spTree>
    <p:extLst>
      <p:ext uri="{BB962C8B-B14F-4D97-AF65-F5344CB8AC3E}">
        <p14:creationId xmlns:p14="http://schemas.microsoft.com/office/powerpoint/2010/main" val="221638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5 – ألفاظ العقود ( من 20 إلى 90 )</a:t>
            </a:r>
          </a:p>
        </p:txBody>
      </p:sp>
      <p:sp>
        <p:nvSpPr>
          <p:cNvPr id="3" name="عنصر نائب للمحتوى 2"/>
          <p:cNvSpPr>
            <a:spLocks noGrp="1"/>
          </p:cNvSpPr>
          <p:nvPr>
            <p:ph idx="1"/>
          </p:nvPr>
        </p:nvSpPr>
        <p:spPr/>
        <p:txBody>
          <a:bodyPr/>
          <a:lstStyle/>
          <a:p>
            <a:r>
              <a:rPr lang="ar-IQ" dirty="0"/>
              <a:t>– تبقى بلفظ واحد ولا تتغير ، وتكون ملحقة بجمع المذكر السالم وتعرب إعرابه ، ويأتي المعدود بعدها منصوبا ويعرب تمييزا ،</a:t>
            </a:r>
          </a:p>
          <a:p>
            <a:r>
              <a:rPr lang="ar-IQ" dirty="0"/>
              <a:t> مثل : – نجح عشرون طالباً – أو عشرون طالبةً . – رأيت ثلاثين رجلاً – أو ثلاثين امرأةً .</a:t>
            </a:r>
          </a:p>
          <a:p>
            <a:r>
              <a:rPr lang="ar-IQ" dirty="0"/>
              <a:t>– مررت بخمسين طالباً – أو بخمسين طالبةً .</a:t>
            </a:r>
          </a:p>
          <a:p>
            <a:endParaRPr lang="ar-IQ" dirty="0"/>
          </a:p>
        </p:txBody>
      </p:sp>
    </p:spTree>
    <p:extLst>
      <p:ext uri="{BB962C8B-B14F-4D97-AF65-F5344CB8AC3E}">
        <p14:creationId xmlns:p14="http://schemas.microsoft.com/office/powerpoint/2010/main" val="1430334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أَنواعُ الإِضافةِ</a:t>
            </a:r>
            <a:endParaRPr lang="ar-IQ" dirty="0"/>
          </a:p>
        </p:txBody>
      </p:sp>
      <p:sp>
        <p:nvSpPr>
          <p:cNvPr id="3" name="عنصر نائب للمحتوى 2"/>
          <p:cNvSpPr>
            <a:spLocks noGrp="1"/>
          </p:cNvSpPr>
          <p:nvPr>
            <p:ph idx="1"/>
          </p:nvPr>
        </p:nvSpPr>
        <p:spPr>
          <a:xfrm>
            <a:off x="457200" y="1484784"/>
            <a:ext cx="8229600" cy="4641379"/>
          </a:xfrm>
        </p:spPr>
        <p:txBody>
          <a:bodyPr>
            <a:normAutofit fontScale="70000" lnSpcReduction="20000"/>
          </a:bodyPr>
          <a:lstStyle/>
          <a:p>
            <a:endParaRPr lang="ar-IQ" dirty="0" smtClean="0"/>
          </a:p>
          <a:p>
            <a:r>
              <a:rPr lang="ar-IQ" dirty="0" smtClean="0"/>
              <a:t>الإضافةُ أَربعةُ أنواع لاميّةٌ وبَيانيّةٌ وظرفيةٌ وتَشبيهيَةٌ.</a:t>
            </a:r>
          </a:p>
          <a:p>
            <a:r>
              <a:rPr lang="ar-IQ" dirty="0" smtClean="0"/>
              <a:t>فاللاميّةُ ما كانت على تقدير "اللام". وتُفيدُ المِلكَ أَو الاختصاصَ. فالأولُ نحو "هذا حصان عليٍّ". والثاني نحو {أخذتُ بلِجامِ الفرس} .</a:t>
            </a:r>
          </a:p>
          <a:p>
            <a:endParaRPr lang="ar-IQ" dirty="0" smtClean="0"/>
          </a:p>
          <a:p>
            <a:r>
              <a:rPr lang="ar-IQ" dirty="0" smtClean="0"/>
              <a:t>والبَيانيّة ما كانت على تقدير "مِن". وضابطُها أَن يكون المضاف إليه جنساً للمضاف، بحيثُ يكونُ المضافُ بعضاً من المضافِ إليه، نحو "هذا بابُ خشبٍ. ذاك سِوارُ ذَهبٍ. هذه أثوابُ صوفٍ".</a:t>
            </a:r>
          </a:p>
          <a:p>
            <a:r>
              <a:rPr lang="ar-IQ" dirty="0" smtClean="0"/>
              <a:t>(فجنس الباب هو الخشب., وجنس السوار هو الذهب. وجنس الأثواب هو الصوف. والباب بعض من الخشب. والسوار بعض من الذهب. والأثواب بعض من الصوف. والخشبُ بيَّن جنس الباب. والذهب بَيَّن جنسِ السوار. والصوف بَيَّن جنس الأثواب. والإضافة البيانية يصح فيها الإخبار بالمضاف إليه عن المضاف. ألا ترى أنك إن قلت "هذا البابُ خشبٌ، وهذا السوارُ ذهبٌ، وهذه الأثوابُ صوفٌ" صحّ) .</a:t>
            </a:r>
          </a:p>
          <a:p>
            <a:r>
              <a:rPr lang="ar-IQ" dirty="0" smtClean="0"/>
              <a:t>والظَّرفيةُ ما كانت على تقدير "في". وضابطُها أن يكون المضاف إليه0</a:t>
            </a:r>
            <a:endParaRPr lang="ar-IQ" dirty="0"/>
          </a:p>
        </p:txBody>
      </p:sp>
    </p:spTree>
    <p:extLst>
      <p:ext uri="{BB962C8B-B14F-4D97-AF65-F5344CB8AC3E}">
        <p14:creationId xmlns:p14="http://schemas.microsoft.com/office/powerpoint/2010/main" val="19484245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 – المعطوف على العقود ( من 21 إلى 99 )</a:t>
            </a:r>
          </a:p>
        </p:txBody>
      </p:sp>
      <p:sp>
        <p:nvSpPr>
          <p:cNvPr id="3" name="عنصر نائب للمحتوى 2"/>
          <p:cNvSpPr>
            <a:spLocks noGrp="1"/>
          </p:cNvSpPr>
          <p:nvPr>
            <p:ph idx="1"/>
          </p:nvPr>
        </p:nvSpPr>
        <p:spPr/>
        <p:txBody>
          <a:bodyPr/>
          <a:lstStyle/>
          <a:p>
            <a:r>
              <a:rPr lang="ar-IQ" dirty="0"/>
              <a:t>– يعطف على العقود بعدد مفرد . وهنا يجب أن نطبق قاعدة العدد المفرد ، حيث قلنا أن العدد  ( 1 ، و 2 ) يوافق المعدود في التذكير والتأنيث ، في حين العدد ( 3 إلى 9 ) يخالفه .</a:t>
            </a:r>
          </a:p>
          <a:p>
            <a:r>
              <a:rPr lang="ar-IQ" dirty="0"/>
              <a:t>– يأتي المعدود بعد العدد المعطوف مفردا ويعرب تمييزا ، ويعرب العدد حسب موقعه من الكلام .</a:t>
            </a:r>
          </a:p>
          <a:p>
            <a:r>
              <a:rPr lang="ar-IQ" dirty="0"/>
              <a:t>مثال :– جاء واحدٌ وعشرونَ رجلا .  – مررتُ بتسعٍ وستينَ مدرسةً . – نجح اثنانِ وأربعونَ طالبا .</a:t>
            </a:r>
          </a:p>
          <a:p>
            <a:endParaRPr lang="ar-IQ" dirty="0"/>
          </a:p>
        </p:txBody>
      </p:sp>
    </p:spTree>
    <p:extLst>
      <p:ext uri="{BB962C8B-B14F-4D97-AF65-F5344CB8AC3E}">
        <p14:creationId xmlns:p14="http://schemas.microsoft.com/office/powerpoint/2010/main" val="24531207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7 – العدد ( مائة ، ألف ، ومضاعفاتها )</a:t>
            </a:r>
          </a:p>
        </p:txBody>
      </p:sp>
      <p:sp>
        <p:nvSpPr>
          <p:cNvPr id="3" name="عنصر نائب للمحتوى 2"/>
          <p:cNvSpPr>
            <a:spLocks noGrp="1"/>
          </p:cNvSpPr>
          <p:nvPr>
            <p:ph idx="1"/>
          </p:nvPr>
        </p:nvSpPr>
        <p:spPr/>
        <p:txBody>
          <a:bodyPr/>
          <a:lstStyle/>
          <a:p>
            <a:r>
              <a:rPr lang="ar-IQ" dirty="0"/>
              <a:t>لا يتغير لفظها مع المذكر والمؤنث ، ويكون المعدود مفردا مجرورا ، ويعرب العدد حسب موقعه من الكلام ، مثل :</a:t>
            </a:r>
          </a:p>
          <a:p>
            <a:r>
              <a:rPr lang="ar-IQ" dirty="0"/>
              <a:t>– في الحديقة ألفُ زائرٍ .– عندي مائةُ كتابٍ . – في الملعب ألفُ مشجعٍ .</a:t>
            </a:r>
          </a:p>
          <a:p>
            <a:r>
              <a:rPr lang="ar-IQ" dirty="0"/>
              <a:t>   في الصندوق مائةُ قلمٍ و مائةُ مسطرةٍ ، رأيت ألف رجلٍ وامرأةٍ.</a:t>
            </a:r>
          </a:p>
          <a:p>
            <a:endParaRPr lang="ar-IQ" dirty="0"/>
          </a:p>
        </p:txBody>
      </p:sp>
    </p:spTree>
    <p:extLst>
      <p:ext uri="{BB962C8B-B14F-4D97-AF65-F5344CB8AC3E}">
        <p14:creationId xmlns:p14="http://schemas.microsoft.com/office/powerpoint/2010/main" val="30255649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rmAutofit fontScale="90000"/>
          </a:bodyPr>
          <a:lstStyle/>
          <a:p>
            <a:r>
              <a:rPr lang="ar-IQ" dirty="0" smtClean="0"/>
              <a:t/>
            </a:r>
            <a:br>
              <a:rPr lang="ar-IQ" dirty="0" smtClean="0"/>
            </a:br>
            <a:r>
              <a:rPr lang="ar-IQ" dirty="0" smtClean="0"/>
              <a:t>والآخر</a:t>
            </a:r>
            <a:r>
              <a:rPr lang="ar-IQ" dirty="0"/>
              <a:t>: إما أن يأتي في الجملة مضافاُ الى العدد الاصلي الذي اشتق منه،على انه بعض العدد،ويقصد بالمشتق انه واحد مما دل عليه العدد بعده </a:t>
            </a:r>
            <a:br>
              <a:rPr lang="ar-IQ" dirty="0"/>
            </a:br>
            <a:r>
              <a:rPr lang="ar-IQ" dirty="0"/>
              <a:t>كقوله تعالى: {إِذْ أَخْرَجَهُ الَّذِينَ كَفَرُوا ثَانِيَ اثْنَيْنِ إِذْ هُمَا فِي الْغَارِ}0 ومنه قولهم:وهذه ثالثةُ ثلاثٍ</a:t>
            </a:r>
            <a:br>
              <a:rPr lang="ar-IQ" dirty="0"/>
            </a:br>
            <a:r>
              <a:rPr lang="ar-IQ" dirty="0"/>
              <a:t>وإما أن يستعمل مع العدد الاقل منه مباشرة مما اشتق منه </a:t>
            </a:r>
            <a:br>
              <a:rPr lang="ar-IQ" dirty="0"/>
            </a:br>
            <a:r>
              <a:rPr lang="ar-IQ" dirty="0"/>
              <a:t>مثل: هذه ثامنةُ سبعٍ0 </a:t>
            </a:r>
          </a:p>
        </p:txBody>
      </p:sp>
    </p:spTree>
    <p:extLst>
      <p:ext uri="{BB962C8B-B14F-4D97-AF65-F5344CB8AC3E}">
        <p14:creationId xmlns:p14="http://schemas.microsoft.com/office/powerpoint/2010/main" val="19504218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476672"/>
            <a:ext cx="7772400" cy="1470025"/>
          </a:xfrm>
        </p:spPr>
        <p:txBody>
          <a:bodyPr/>
          <a:lstStyle/>
          <a:p>
            <a: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المئات والآلاف</a:t>
            </a:r>
          </a:p>
        </p:txBody>
      </p:sp>
      <p:sp>
        <p:nvSpPr>
          <p:cNvPr id="3" name="عنوان فرعي 2"/>
          <p:cNvSpPr>
            <a:spLocks noGrp="1"/>
          </p:cNvSpPr>
          <p:nvPr>
            <p:ph type="subTitle" idx="1"/>
          </p:nvPr>
        </p:nvSpPr>
        <p:spPr>
          <a:xfrm>
            <a:off x="467544" y="1772816"/>
            <a:ext cx="8496944" cy="4896544"/>
          </a:xfrm>
        </p:spPr>
        <p:txBody>
          <a:bodyPr>
            <a:normAutofit lnSpcReduction="10000"/>
          </a:bodyPr>
          <a:lstStyle/>
          <a:p>
            <a:r>
              <a:rPr lang="ar-IQ" dirty="0"/>
              <a:t>المائة مؤنث فأن العدد قبلها يجب أن يكون مذكراً   (الكتاب اربعمائة صفحةٍ) وتضاف الى التمييزالمفرد المجرور بعدها0 </a:t>
            </a:r>
          </a:p>
          <a:p>
            <a:r>
              <a:rPr lang="ar-IQ" dirty="0"/>
              <a:t>وحيث أن الالف مذكر، فالعدد قبله يكون مؤنثاً ،ومضافاً الى تمييز مفرد مجرور بعده (بالجامعة ستةُ آلافِ طالبٍ)0ٍ</a:t>
            </a:r>
          </a:p>
          <a:p>
            <a:r>
              <a:rPr lang="ar-IQ" dirty="0"/>
              <a:t>وإن العطف على المائة والالف يستوجب أن يكون التمييز خاضعا لقاعدة الملاصق له،وأما الاعداد فيجب أن تكون مطابقة للعدد والمعطوف عليه من حيث الاعراب ، وذلك تمشياً مع قاعدة المعطوف يعامل معاملة المعطوف عليه </a:t>
            </a:r>
          </a:p>
          <a:p>
            <a:r>
              <a:rPr lang="ar-IQ" dirty="0"/>
              <a:t>ومنه: في المدرسة الثانوية خمسةٌ وعشرون ومائة وألفا طالبٍ0 في المدرسة الثانوية ألفان ومائة وخمسةٌ وعشرون طالباً0</a:t>
            </a:r>
          </a:p>
          <a:p>
            <a:endParaRPr lang="ar-IQ" dirty="0"/>
          </a:p>
        </p:txBody>
      </p:sp>
    </p:spTree>
    <p:extLst>
      <p:ext uri="{BB962C8B-B14F-4D97-AF65-F5344CB8AC3E}">
        <p14:creationId xmlns:p14="http://schemas.microsoft.com/office/powerpoint/2010/main" val="1137063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2420888"/>
            <a:ext cx="8229600" cy="1872208"/>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IQ" dirty="0" smtClean="0"/>
              <a:t>المحاضرة الخامسة</a:t>
            </a:r>
            <a:br>
              <a:rPr lang="ar-IQ" dirty="0" smtClean="0"/>
            </a:br>
            <a:r>
              <a:rPr lang="ar-IQ" dirty="0" smtClean="0"/>
              <a:t>كنايات العدد</a:t>
            </a:r>
            <a:endParaRPr lang="ar-IQ" dirty="0"/>
          </a:p>
        </p:txBody>
      </p:sp>
    </p:spTree>
    <p:extLst>
      <p:ext uri="{BB962C8B-B14F-4D97-AF65-F5344CB8AC3E}">
        <p14:creationId xmlns:p14="http://schemas.microsoft.com/office/powerpoint/2010/main" val="909869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332656"/>
            <a:ext cx="7772400" cy="1470025"/>
          </a:xfrm>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ar-IQ" sz="4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كنايات العدد</a:t>
            </a:r>
          </a:p>
        </p:txBody>
      </p:sp>
      <p:sp>
        <p:nvSpPr>
          <p:cNvPr id="3" name="عنوان فرعي 2"/>
          <p:cNvSpPr>
            <a:spLocks noGrp="1"/>
          </p:cNvSpPr>
          <p:nvPr>
            <p:ph type="subTitle" idx="1"/>
          </p:nvPr>
        </p:nvSpPr>
        <p:spPr>
          <a:xfrm>
            <a:off x="179512" y="1556792"/>
            <a:ext cx="8856984" cy="5040560"/>
          </a:xfrm>
        </p:spPr>
        <p:txBody>
          <a:bodyPr>
            <a:normAutofit lnSpcReduction="10000"/>
          </a:bodyPr>
          <a:lstStyle/>
          <a:p>
            <a:r>
              <a:rPr lang="ar-IQ" dirty="0"/>
              <a:t>المقصود بكنايات العدد: ألفاظ جاءت بها اللغة تدل على عدد غير محدد قل أو كثر ا. هـ. فأسماء العدد التي سبقت دراستها محدودة الدلالة على العدد مثل "خمسة، عشرون، مائة</a:t>
            </a:r>
            <a:r>
              <a:rPr lang="ar-IQ" dirty="0" smtClean="0"/>
              <a:t>".</a:t>
            </a:r>
          </a:p>
          <a:p>
            <a:r>
              <a:rPr lang="ar-IQ"/>
              <a:t>أما كنايات العدد مثل "كم، كأيّن" فتدل على عدد حقا، لكن أي عدد؟ إنه غير محدد، ولذلك أطلق عليها اسم "كنايات العدد" أو "رموز العدد" فحين تقول لصديقك: "كم يومًا بقيت في المصيف؟ " فإن معني "كم" السؤال عن عدد مجهول المقدار من الأيام، قد تكون الإجابة عنه من الصديق "يوما أو يومين أو عشرات الأيام"والألفاظ التي جاءت بها اللغة للكناية عن العدد ثلاثة هي "كم، كأيّن، كذا" وسيدرس كل واحد منها في جملته لوصفها بما يشمل اللفظ نفسه وتمييزه..</a:t>
            </a:r>
            <a:endParaRPr lang="ar-IQ" dirty="0" smtClean="0"/>
          </a:p>
          <a:p>
            <a:endParaRPr lang="ar-IQ" dirty="0"/>
          </a:p>
        </p:txBody>
      </p:sp>
    </p:spTree>
    <p:extLst>
      <p:ext uri="{BB962C8B-B14F-4D97-AF65-F5344CB8AC3E}">
        <p14:creationId xmlns:p14="http://schemas.microsoft.com/office/powerpoint/2010/main" val="12346019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548680"/>
            <a:ext cx="7772400" cy="147002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كَمْ: الاستفهامية</a:t>
            </a:r>
          </a:p>
        </p:txBody>
      </p:sp>
      <p:sp>
        <p:nvSpPr>
          <p:cNvPr id="3" name="عنوان فرعي 2"/>
          <p:cNvSpPr>
            <a:spLocks noGrp="1"/>
          </p:cNvSpPr>
          <p:nvPr>
            <p:ph type="subTitle" idx="1"/>
          </p:nvPr>
        </p:nvSpPr>
        <p:spPr>
          <a:xfrm>
            <a:off x="1259632" y="2420888"/>
            <a:ext cx="6400800" cy="3456384"/>
          </a:xfrm>
        </p:spPr>
        <p:txBody>
          <a:bodyPr>
            <a:normAutofit/>
          </a:bodyPr>
          <a:lstStyle/>
          <a:p>
            <a:r>
              <a:rPr lang="ar-IQ" dirty="0"/>
              <a:t>كم كتابًا موجود بمكتبتك بالمنزل؟!</a:t>
            </a:r>
          </a:p>
          <a:p>
            <a:r>
              <a:rPr lang="ar-IQ" dirty="0"/>
              <a:t>وكم مرجعًا مقررٌ عليك في دراستك هذا العام؟</a:t>
            </a:r>
          </a:p>
          <a:p>
            <a:r>
              <a:rPr lang="ar-IQ" dirty="0"/>
              <a:t>كم هدفًا عظيمًا تحقق لك في حياتك</a:t>
            </a:r>
            <a:r>
              <a:rPr lang="ar-IQ" dirty="0" smtClean="0"/>
              <a:t>؟</a:t>
            </a:r>
          </a:p>
          <a:p>
            <a:r>
              <a:rPr lang="ar-IQ" dirty="0"/>
              <a:t>مع كم زميلًا تتعاونُ في مذاكرتك؟</a:t>
            </a:r>
          </a:p>
          <a:p>
            <a:r>
              <a:rPr lang="ar-IQ" dirty="0"/>
              <a:t>وعلى كم مبدإٍ راقٍ تنظم هذه المذاكرة؟</a:t>
            </a:r>
          </a:p>
          <a:p>
            <a:endParaRPr lang="ar-IQ" dirty="0"/>
          </a:p>
        </p:txBody>
      </p:sp>
    </p:spTree>
    <p:extLst>
      <p:ext uri="{BB962C8B-B14F-4D97-AF65-F5344CB8AC3E}">
        <p14:creationId xmlns:p14="http://schemas.microsoft.com/office/powerpoint/2010/main" val="28912511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تتكون جملة "كم: الاستفهامية" إجمالا مما يلي</a:t>
            </a:r>
          </a:p>
        </p:txBody>
      </p:sp>
      <p:sp>
        <p:nvSpPr>
          <p:cNvPr id="3" name="عنصر نائب للمحتوى 2"/>
          <p:cNvSpPr>
            <a:spLocks noGrp="1"/>
          </p:cNvSpPr>
          <p:nvPr>
            <p:ph idx="1"/>
          </p:nvPr>
        </p:nvSpPr>
        <p:spPr/>
        <p:txBody>
          <a:bodyPr>
            <a:normAutofit fontScale="92500" lnSpcReduction="10000"/>
          </a:bodyPr>
          <a:lstStyle/>
          <a:p>
            <a:r>
              <a:rPr lang="ar-IQ" dirty="0"/>
              <a:t>أ- كم: وهي اسم استفهام مبني على السكون، ويقصد بها السؤال عن عدد مجهول المقدار، بمعنى "أي عدد؟ "، وتقع في موضع رفع أو نصب أو جر بالفهم الآتي:</a:t>
            </a:r>
          </a:p>
          <a:p>
            <a:r>
              <a:rPr lang="ar-IQ" dirty="0"/>
              <a:t>1- تكون مبتدأ في محل رفع إذا جاء بعدها خبر مفرد، أو جاء بعدها فعل لازم أو فعل استوفى مفعوله.</a:t>
            </a:r>
          </a:p>
          <a:p>
            <a:r>
              <a:rPr lang="ar-IQ" dirty="0"/>
              <a:t>2- تكون مفعولا به في محل نصب إذا جاء بعدها فعل متعد ولم يستوف مفعوله، حينئذٍ يتجه إليها، وتكون "كم" مفعولا به مقدما لهذا الفعل المتعدّي.</a:t>
            </a:r>
          </a:p>
          <a:p>
            <a:r>
              <a:rPr lang="ar-IQ" dirty="0"/>
              <a:t>3- تكون في محل جر إذا سبقها حرف جر أو اسم تضاف هي إليه.</a:t>
            </a:r>
          </a:p>
          <a:p>
            <a:endParaRPr lang="ar-IQ" dirty="0"/>
          </a:p>
        </p:txBody>
      </p:sp>
    </p:spTree>
    <p:extLst>
      <p:ext uri="{BB962C8B-B14F-4D97-AF65-F5344CB8AC3E}">
        <p14:creationId xmlns:p14="http://schemas.microsoft.com/office/powerpoint/2010/main" val="29853612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IQ" dirty="0"/>
              <a:t>ب- تمييز "كم" وهو الاسم الذي يجيء بعدها للسؤال عن مقداره العدديّ، ويكون منصوبا أو مجرورا بالفهم الآتي:</a:t>
            </a:r>
            <a:br>
              <a:rPr lang="ar-IQ" dirty="0"/>
            </a:br>
            <a:r>
              <a:rPr lang="ar-IQ" dirty="0"/>
              <a:t>1- يكون مفردا منصوبا في حالة رفع "كم" أو نصبها أو جرها.</a:t>
            </a:r>
            <a:br>
              <a:rPr lang="ar-IQ" dirty="0"/>
            </a:br>
            <a:r>
              <a:rPr lang="ar-IQ" dirty="0"/>
              <a:t>2- يجوز أن يكون مفردا مجرورا في حالة جرها بحرف الجر فقط.</a:t>
            </a:r>
            <a:br>
              <a:rPr lang="ar-IQ" dirty="0"/>
            </a:br>
            <a:endParaRPr lang="ar-IQ" dirty="0"/>
          </a:p>
        </p:txBody>
      </p:sp>
    </p:spTree>
    <p:extLst>
      <p:ext uri="{BB962C8B-B14F-4D97-AF65-F5344CB8AC3E}">
        <p14:creationId xmlns:p14="http://schemas.microsoft.com/office/powerpoint/2010/main" val="3836572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962674"/>
          </a:xfrm>
        </p:spPr>
        <p:txBody>
          <a:bodyPr>
            <a:normAutofit/>
          </a:bodyPr>
          <a:lstStyle/>
          <a:p>
            <a:r>
              <a:rPr lang="ar-IQ" dirty="0"/>
              <a:t>ج- بقية الجملة بعد "كم" وتمييزها: وهذه البقية قد تكون اسما مفردا أو فعلا لازما أو متعديا على ما سبق بيانه في إعراب "كم".</a:t>
            </a:r>
            <a:br>
              <a:rPr lang="ar-IQ" dirty="0"/>
            </a:br>
            <a:r>
              <a:rPr lang="ar-IQ" dirty="0"/>
              <a:t>حاول إذن -بعد هذا الشرح- معاودة النظر للأمثلة الثمانية السابقة لتحليلها نحويا تطبيقا على هذا الفهم.</a:t>
            </a:r>
          </a:p>
        </p:txBody>
      </p:sp>
    </p:spTree>
    <p:extLst>
      <p:ext uri="{BB962C8B-B14F-4D97-AF65-F5344CB8AC3E}">
        <p14:creationId xmlns:p14="http://schemas.microsoft.com/office/powerpoint/2010/main" val="1198276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12968" cy="5530626"/>
          </a:xfrm>
        </p:spPr>
        <p:txBody>
          <a:bodyPr>
            <a:normAutofit/>
          </a:bodyPr>
          <a:lstStyle/>
          <a:p>
            <a:r>
              <a:rPr lang="ar-IQ" sz="2800" dirty="0" smtClean="0"/>
              <a:t>ظرفاً للمضاف. وتفيدُ زمانَ المضافِ أَو مكانَهُ، نحو "سَهَرُ الليلِ مَضنٍ وقُعودُ الدارِ مُخْمِلٌ". ومن ذلك أَن تقول "كان فلانٌ رفيقَ المدرسةِ، وإلفَ الصّبا، وصديقَ الأيام الغابرة". قال تعالى {يا صاحبَي السّجنِ} .</a:t>
            </a:r>
            <a:br>
              <a:rPr lang="ar-IQ" sz="2800" dirty="0" smtClean="0"/>
            </a:br>
            <a:r>
              <a:rPr lang="ar-IQ" sz="2800" dirty="0" smtClean="0"/>
              <a:t>والتشبيهيّةُ ما كانت على تقدير "كاف التَّشبيهِ". وضابطُها أن يَضافَ المُشبَّهُ بهِ إلى المشبَّه، نحو "انتثرَ لُؤْلؤُ الدمعِ على وَردِ الْخدودِ" ومنه قول الشاعر [من الكامل]</a:t>
            </a:r>
            <a:br>
              <a:rPr lang="ar-IQ" sz="2800" dirty="0" smtClean="0"/>
            </a:br>
            <a:r>
              <a:rPr lang="ar-IQ" sz="2800" dirty="0" smtClean="0"/>
              <a:t>وَالرِّيحُ تَعبَثُ بِالْغُصُونِ، وقَدْ جَرَى ... ذَهَبُ الأَصيلِ عَلى لُجَيْنِ الْمَاءِ</a:t>
            </a:r>
            <a:endParaRPr lang="ar-IQ" sz="2800" dirty="0"/>
          </a:p>
        </p:txBody>
      </p:sp>
    </p:spTree>
    <p:extLst>
      <p:ext uri="{BB962C8B-B14F-4D97-AF65-F5344CB8AC3E}">
        <p14:creationId xmlns:p14="http://schemas.microsoft.com/office/powerpoint/2010/main" val="14307486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764704"/>
            <a:ext cx="7772400" cy="147002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كَمْ: الخبرية</a:t>
            </a:r>
          </a:p>
        </p:txBody>
      </p:sp>
      <p:sp>
        <p:nvSpPr>
          <p:cNvPr id="3" name="عنوان فرعي 2"/>
          <p:cNvSpPr>
            <a:spLocks noGrp="1"/>
          </p:cNvSpPr>
          <p:nvPr>
            <p:ph type="subTitle" idx="1"/>
          </p:nvPr>
        </p:nvSpPr>
        <p:spPr>
          <a:xfrm>
            <a:off x="611560" y="2420888"/>
            <a:ext cx="7336904" cy="3744416"/>
          </a:xfrm>
        </p:spPr>
        <p:txBody>
          <a:bodyPr>
            <a:normAutofit lnSpcReduction="10000"/>
          </a:bodyPr>
          <a:lstStyle/>
          <a:p>
            <a:r>
              <a:rPr lang="ar-IQ" dirty="0"/>
              <a:t>كم عالِمٍ شقيٌّ بعلمه، وكم جاهلٍ سعيدٌ مع جهله.</a:t>
            </a:r>
          </a:p>
          <a:p>
            <a:r>
              <a:rPr lang="ar-IQ" dirty="0"/>
              <a:t>كم فقيرٍ عفَّتْ نفسُه، وكم غنيٍّ زادَ جَشَعُه.</a:t>
            </a:r>
          </a:p>
          <a:p>
            <a:r>
              <a:rPr lang="ar-IQ" dirty="0"/>
              <a:t>كم صادقٍ كذّبَ الناس قولَه، وكم كاذبٍ صدّق الناسُ إفْكَه.</a:t>
            </a:r>
          </a:p>
          <a:p>
            <a:r>
              <a:rPr lang="ar-IQ" dirty="0"/>
              <a:t>كم ظَلَمَةٍ عَظَّمَ الغوغاء، وكم مظلومين أهانَ اللؤماء.</a:t>
            </a:r>
          </a:p>
          <a:p>
            <a:r>
              <a:rPr lang="ar-IQ" dirty="0"/>
              <a:t>يا صاحبي: من كم خطأٍ يجيء الصّواب، وعلى كم تجربةٍ يصحّ الحكم.</a:t>
            </a:r>
          </a:p>
          <a:p>
            <a:endParaRPr lang="ar-IQ" dirty="0"/>
          </a:p>
        </p:txBody>
      </p:sp>
    </p:spTree>
    <p:extLst>
      <p:ext uri="{BB962C8B-B14F-4D97-AF65-F5344CB8AC3E}">
        <p14:creationId xmlns:p14="http://schemas.microsoft.com/office/powerpoint/2010/main" val="39747316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404664"/>
            <a:ext cx="7772400" cy="147002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تتكون جملة "كم: الخبرية" إجمالا مما يلي</a:t>
            </a:r>
          </a:p>
        </p:txBody>
      </p:sp>
      <p:sp>
        <p:nvSpPr>
          <p:cNvPr id="3" name="عنوان فرعي 2"/>
          <p:cNvSpPr>
            <a:spLocks noGrp="1"/>
          </p:cNvSpPr>
          <p:nvPr>
            <p:ph type="subTitle" idx="1"/>
          </p:nvPr>
        </p:nvSpPr>
        <p:spPr>
          <a:xfrm>
            <a:off x="827584" y="2132856"/>
            <a:ext cx="7192888" cy="4104456"/>
          </a:xfrm>
        </p:spPr>
        <p:txBody>
          <a:bodyPr>
            <a:normAutofit fontScale="85000" lnSpcReduction="10000"/>
          </a:bodyPr>
          <a:lstStyle/>
          <a:p>
            <a:r>
              <a:rPr lang="ar-IQ" dirty="0"/>
              <a:t>أ- كم: وهي اسم مبني على السكون تفيد الإخبار عن الكثرة، بمعنى "كثيرٌ مِنْ"، وتقع في موضع رفع أو نصب أو جر بالطريقة نفسها التي سبق شرحها في "كم: الاستفهامية" فتكون مبتدأ أو مفعولا به أو مجرورة بالحرف أو بالإضافة.</a:t>
            </a:r>
          </a:p>
          <a:p>
            <a:r>
              <a:rPr lang="ar-IQ" dirty="0"/>
              <a:t>ب- تمييز "كم" وهو الاسم الذي يجيء بعدها للإخبار عن كثرته وهو مجرور غالبا بالإضافة، ويكون مفردا بكثرة وجمعا بقلة.</a:t>
            </a:r>
          </a:p>
          <a:p>
            <a:r>
              <a:rPr lang="ar-IQ" dirty="0"/>
              <a:t>جاء في الأشموني: إفراد تمييز "كم الخبرية" أكثر وأفصح من جمعه وليس الجمع بشاذ كما زعم بعضهم ا. هـ.</a:t>
            </a:r>
          </a:p>
          <a:p>
            <a:r>
              <a:rPr lang="ar-IQ" dirty="0"/>
              <a:t>ج- بقية الجملة بعد "كم" وتمييزها، وتأتي بالطريقة نفسها التي تأتي بها مع الاستفهامية.</a:t>
            </a:r>
          </a:p>
          <a:p>
            <a:endParaRPr lang="ar-IQ" dirty="0"/>
          </a:p>
        </p:txBody>
      </p:sp>
    </p:spTree>
    <p:extLst>
      <p:ext uri="{BB962C8B-B14F-4D97-AF65-F5344CB8AC3E}">
        <p14:creationId xmlns:p14="http://schemas.microsoft.com/office/powerpoint/2010/main" val="18925889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772816"/>
            <a:ext cx="8229600" cy="243428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IQ" sz="5400" dirty="0" smtClean="0"/>
              <a:t>المحاضرة السادسة</a:t>
            </a:r>
            <a:br>
              <a:rPr lang="ar-IQ" sz="5400" dirty="0" smtClean="0"/>
            </a:br>
            <a:r>
              <a:rPr lang="ar-IQ" sz="5400" dirty="0" smtClean="0"/>
              <a:t>حروف الجر</a:t>
            </a:r>
            <a:endParaRPr lang="ar-IQ" sz="5400" dirty="0"/>
          </a:p>
        </p:txBody>
      </p:sp>
    </p:spTree>
    <p:extLst>
      <p:ext uri="{BB962C8B-B14F-4D97-AF65-F5344CB8AC3E}">
        <p14:creationId xmlns:p14="http://schemas.microsoft.com/office/powerpoint/2010/main" val="16836290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rgbClr val="C00000"/>
            </a:solidFill>
            <a:prstDash val="lgDash"/>
          </a:ln>
          <a:effectLst>
            <a:outerShdw blurRad="50800" dist="38100" dir="2700000" algn="tl" rotWithShape="0">
              <a:prstClr val="black">
                <a:alpha val="40000"/>
              </a:prstClr>
            </a:outerShdw>
          </a:effectLst>
        </p:spPr>
        <p:txBody>
          <a:bodyPr/>
          <a:lstStyle/>
          <a:p>
            <a:r>
              <a:rPr lang="ar-IQ" dirty="0" smtClean="0">
                <a:latin typeface="Andalus" pitchFamily="18" charset="-78"/>
                <a:cs typeface="Andalus" pitchFamily="18" charset="-78"/>
              </a:rPr>
              <a:t>مجرو</a:t>
            </a:r>
            <a:r>
              <a:rPr lang="ar-IQ" dirty="0">
                <a:latin typeface="Andalus" pitchFamily="18" charset="-78"/>
                <a:cs typeface="Andalus" pitchFamily="18" charset="-78"/>
              </a:rPr>
              <a:t>را</a:t>
            </a:r>
            <a:r>
              <a:rPr lang="ar-IQ" dirty="0" smtClean="0">
                <a:latin typeface="Andalus" pitchFamily="18" charset="-78"/>
                <a:cs typeface="Andalus" pitchFamily="18" charset="-78"/>
              </a:rPr>
              <a:t>ت الأسماء</a:t>
            </a:r>
            <a:endParaRPr lang="ar-IQ" dirty="0">
              <a:latin typeface="Andalus" pitchFamily="18" charset="-78"/>
              <a:cs typeface="Andalus" pitchFamily="18" charset="-78"/>
            </a:endParaRPr>
          </a:p>
        </p:txBody>
      </p:sp>
      <p:sp>
        <p:nvSpPr>
          <p:cNvPr id="3" name="عنصر نائب للمحتوى 2"/>
          <p:cNvSpPr>
            <a:spLocks noGrp="1"/>
          </p:cNvSpPr>
          <p:nvPr>
            <p:ph sz="half" idx="1"/>
          </p:nvPr>
        </p:nvSpPr>
        <p:spPr>
          <a:xfrm>
            <a:off x="457200" y="1700808"/>
            <a:ext cx="4258816" cy="4425355"/>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marL="914400" lvl="2" indent="0">
              <a:buNone/>
            </a:pPr>
            <a:endParaRPr lang="ar-IQ" sz="4000" dirty="0" smtClean="0">
              <a:latin typeface="Andalus" pitchFamily="18" charset="-78"/>
              <a:ea typeface="+mj-ea"/>
              <a:cs typeface="Andalus" pitchFamily="18" charset="-78"/>
            </a:endParaRPr>
          </a:p>
          <a:p>
            <a:pPr marL="914400" lvl="2" indent="0">
              <a:buNone/>
            </a:pPr>
            <a:endParaRPr lang="ar-IQ" sz="4000" dirty="0">
              <a:latin typeface="Andalus" pitchFamily="18" charset="-78"/>
              <a:ea typeface="+mj-ea"/>
              <a:cs typeface="Andalus" pitchFamily="18" charset="-78"/>
            </a:endParaRPr>
          </a:p>
          <a:p>
            <a:pPr marL="914400" lvl="2" indent="0">
              <a:buNone/>
            </a:pPr>
            <a:r>
              <a:rPr lang="ar-IQ" sz="4000" dirty="0" smtClean="0">
                <a:latin typeface="Andalus" pitchFamily="18" charset="-78"/>
                <a:ea typeface="+mj-ea"/>
                <a:cs typeface="Andalus" pitchFamily="18" charset="-78"/>
              </a:rPr>
              <a:t>حروفُ </a:t>
            </a:r>
            <a:r>
              <a:rPr lang="ar-IQ" sz="4000" dirty="0">
                <a:latin typeface="Andalus" pitchFamily="18" charset="-78"/>
                <a:ea typeface="+mj-ea"/>
                <a:cs typeface="Andalus" pitchFamily="18" charset="-78"/>
              </a:rPr>
              <a:t>الجرِّ عشرون حرفاً</a:t>
            </a:r>
          </a:p>
        </p:txBody>
      </p:sp>
      <p:sp>
        <p:nvSpPr>
          <p:cNvPr id="4" name="عنصر نائب للمحتوى 3"/>
          <p:cNvSpPr>
            <a:spLocks noGrp="1"/>
          </p:cNvSpPr>
          <p:nvPr>
            <p:ph sz="half" idx="2"/>
          </p:nvPr>
        </p:nvSpPr>
        <p:spPr>
          <a:xfrm>
            <a:off x="5004048" y="1772816"/>
            <a:ext cx="3682752" cy="435334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lvl="2"/>
            <a:endParaRPr lang="ar-IQ" sz="4400" dirty="0" smtClean="0">
              <a:latin typeface="Andalus" pitchFamily="18" charset="-78"/>
              <a:ea typeface="+mj-ea"/>
              <a:cs typeface="Andalus" pitchFamily="18" charset="-78"/>
            </a:endParaRPr>
          </a:p>
          <a:p>
            <a:pPr lvl="2"/>
            <a:endParaRPr lang="ar-IQ" sz="4400" dirty="0" smtClean="0">
              <a:latin typeface="Andalus" pitchFamily="18" charset="-78"/>
              <a:ea typeface="+mj-ea"/>
              <a:cs typeface="Andalus" pitchFamily="18" charset="-78"/>
            </a:endParaRPr>
          </a:p>
          <a:p>
            <a:pPr lvl="2"/>
            <a:r>
              <a:rPr lang="ar-IQ" sz="4400" dirty="0" smtClean="0">
                <a:latin typeface="Andalus" pitchFamily="18" charset="-78"/>
                <a:ea typeface="+mj-ea"/>
                <a:cs typeface="Andalus" pitchFamily="18" charset="-78"/>
              </a:rPr>
              <a:t>حروف </a:t>
            </a:r>
            <a:r>
              <a:rPr lang="ar-IQ" sz="4400" dirty="0">
                <a:latin typeface="Andalus" pitchFamily="18" charset="-78"/>
                <a:ea typeface="+mj-ea"/>
                <a:cs typeface="Andalus" pitchFamily="18" charset="-78"/>
              </a:rPr>
              <a:t>الجر</a:t>
            </a:r>
          </a:p>
        </p:txBody>
      </p:sp>
    </p:spTree>
    <p:extLst>
      <p:ext uri="{BB962C8B-B14F-4D97-AF65-F5344CB8AC3E}">
        <p14:creationId xmlns:p14="http://schemas.microsoft.com/office/powerpoint/2010/main" val="8101266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rmAutofit fontScale="90000"/>
          </a:bodyPr>
          <a:lstStyle/>
          <a:p>
            <a:r>
              <a:rPr lang="ar-IQ" dirty="0"/>
              <a:t>حروفُ الجرِّ عشرون حرفاً، وهي "الباء ومِن وإلى وعن وعلى وفي والكافُ واللاَّمُ وواوُ القَسَمِ وتاؤهُ ومُذْ ومُنذُ ورُبَّ وحتى وخَلا وَعدَا وحاشا وكي ومتى - لي لُغَةِ هُذَيل - ولَعَلَّ في لغة عُقَيل".</a:t>
            </a:r>
            <a:br>
              <a:rPr lang="ar-IQ" dirty="0"/>
            </a:br>
            <a:r>
              <a:rPr lang="ar-IQ" dirty="0"/>
              <a:t>وهذهِ الحروف منها ما يختصّ بالدخولِ على الاسمِ الظاهر، وهو "رُبَّ ومُذْ ومُنذُ وحتى والكافُ وواوُ القسمِ وتاؤهُ ومتى". ومنها ما يدخلُ على الظاهر والمَضمَر، وهي البواقي.</a:t>
            </a:r>
          </a:p>
        </p:txBody>
      </p:sp>
    </p:spTree>
    <p:extLst>
      <p:ext uri="{BB962C8B-B14F-4D97-AF65-F5344CB8AC3E}">
        <p14:creationId xmlns:p14="http://schemas.microsoft.com/office/powerpoint/2010/main" val="89624909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90666"/>
          </a:xfrm>
        </p:spPr>
        <p:txBody>
          <a:bodyPr>
            <a:normAutofit/>
          </a:bodyPr>
          <a:lstStyle/>
          <a:p>
            <a:r>
              <a:rPr lang="ar-IQ" dirty="0"/>
              <a:t>واعلم أنَّ من حروفِ الجرِّ ما لفظُهُ مُشترَكٌ بينَ الحرفيّةِ والاسميّة، وهو خمسةٌ "الكافُ وعن وعلى ومُذْ ومُنذُ". ومنها ما لفظُهُ مُشتركٌ بينَ الحرفيّة والفعليّةِ، وهو "خلا وعدا وحاشا". ومنها ما هو ملازم للحرفيّة، وهو ما بقي. وسيأتي بَيانُ ذلك في مواضعهِ.</a:t>
            </a:r>
          </a:p>
        </p:txBody>
      </p:sp>
    </p:spTree>
    <p:extLst>
      <p:ext uri="{BB962C8B-B14F-4D97-AF65-F5344CB8AC3E}">
        <p14:creationId xmlns:p14="http://schemas.microsoft.com/office/powerpoint/2010/main" val="29295797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314602"/>
          </a:xfrm>
        </p:spPr>
        <p:txBody>
          <a:bodyPr>
            <a:normAutofit/>
          </a:bodyPr>
          <a:lstStyle/>
          <a:p>
            <a:r>
              <a:rPr lang="ar-IQ" dirty="0"/>
              <a:t>وسُمّيت حروف الجرّ، لأنها تَجرُّ معنى الفعل قبلَها إلى الاسم بعدَها، أو لأنها تجرُّ ما بعدَها من الأسماءِ، أي تَخفِضُه. وتسمّى "حروفَ الخفض" أيضاً، لذلك. وتُسمّى أيضاً "حروف الإضافة"، لأنها تُضيفُ معانيَ الأفعال قبلها إلى الأسماء بعدها</a:t>
            </a:r>
          </a:p>
        </p:txBody>
      </p:sp>
    </p:spTree>
    <p:extLst>
      <p:ext uri="{BB962C8B-B14F-4D97-AF65-F5344CB8AC3E}">
        <p14:creationId xmlns:p14="http://schemas.microsoft.com/office/powerpoint/2010/main" val="348028404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242594"/>
          </a:xfrm>
        </p:spPr>
        <p:txBody>
          <a:bodyPr>
            <a:normAutofit/>
          </a:bodyPr>
          <a:lstStyle/>
          <a:p>
            <a:r>
              <a:rPr lang="ar-IQ" dirty="0"/>
              <a:t>الأفعال ما لا يَقوَى على الوصول إلى المفعول به، فَقوَّوه بهذه الحروف، نحو "عجبتُ من خالدٍ، ومررتُ بسعيدٍ". ولو قلتَ "عجبتُ خالداً. ومررتُ سعيداً"، لم يُجُز، لضعف الفعل اللازم وقُصورهِ عن الوصول إلى المفعول به، إلا أن يَستعينَ بحروف الإضافة.</a:t>
            </a:r>
          </a:p>
        </p:txBody>
      </p:sp>
    </p:spTree>
    <p:extLst>
      <p:ext uri="{BB962C8B-B14F-4D97-AF65-F5344CB8AC3E}">
        <p14:creationId xmlns:p14="http://schemas.microsoft.com/office/powerpoint/2010/main" val="17799736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628800"/>
            <a:ext cx="8229600" cy="1944216"/>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lang="ar-IQ" sz="4800" dirty="0" smtClean="0"/>
              <a:t>المحاضرة السابعة</a:t>
            </a:r>
            <a:br>
              <a:rPr lang="ar-IQ" sz="4800" dirty="0" smtClean="0"/>
            </a:br>
            <a:r>
              <a:rPr lang="ar-IQ" sz="4800" dirty="0" smtClean="0"/>
              <a:t>شرح حروف الجر</a:t>
            </a:r>
            <a:endParaRPr lang="ar-IQ" sz="4800" dirty="0"/>
          </a:p>
        </p:txBody>
      </p:sp>
    </p:spTree>
    <p:extLst>
      <p:ext uri="{BB962C8B-B14F-4D97-AF65-F5344CB8AC3E}">
        <p14:creationId xmlns:p14="http://schemas.microsoft.com/office/powerpoint/2010/main" val="34984134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1124744"/>
            <a:ext cx="7772400" cy="1470025"/>
          </a:xfrm>
        </p:spPr>
        <p:style>
          <a:lnRef idx="2">
            <a:schemeClr val="accent3">
              <a:shade val="50000"/>
            </a:schemeClr>
          </a:lnRef>
          <a:fillRef idx="1">
            <a:schemeClr val="accent3"/>
          </a:fillRef>
          <a:effectRef idx="0">
            <a:schemeClr val="accent3"/>
          </a:effectRef>
          <a:fontRef idx="minor">
            <a:schemeClr val="lt1"/>
          </a:fontRef>
        </p:style>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شرْحُ حُرُوفِ الجَرِّ</a:t>
            </a:r>
          </a:p>
        </p:txBody>
      </p:sp>
      <p:sp>
        <p:nvSpPr>
          <p:cNvPr id="3" name="عنوان فرعي 2"/>
          <p:cNvSpPr>
            <a:spLocks noGrp="1"/>
          </p:cNvSpPr>
          <p:nvPr>
            <p:ph type="subTitle" idx="1"/>
          </p:nvPr>
        </p:nvSpPr>
        <p:spPr/>
        <p:txBody>
          <a:bodyPr/>
          <a:lstStyle/>
          <a:p>
            <a:r>
              <a:rPr lang="ar-IQ" sz="8800" dirty="0"/>
              <a:t> الباءُ</a:t>
            </a:r>
          </a:p>
          <a:p>
            <a:endParaRPr lang="ar-IQ" sz="8800" dirty="0"/>
          </a:p>
          <a:p>
            <a:endParaRPr lang="ar-IQ" dirty="0"/>
          </a:p>
        </p:txBody>
      </p:sp>
      <p:sp>
        <p:nvSpPr>
          <p:cNvPr id="5" name="شكل بيضاوي 4"/>
          <p:cNvSpPr/>
          <p:nvPr/>
        </p:nvSpPr>
        <p:spPr>
          <a:xfrm>
            <a:off x="2771800" y="3212976"/>
            <a:ext cx="3600400" cy="215051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6600" dirty="0">
                <a:solidFill>
                  <a:prstClr val="white"/>
                </a:solidFill>
              </a:rPr>
              <a:t>الباءُ</a:t>
            </a:r>
          </a:p>
        </p:txBody>
      </p:sp>
    </p:spTree>
    <p:extLst>
      <p:ext uri="{BB962C8B-B14F-4D97-AF65-F5344CB8AC3E}">
        <p14:creationId xmlns:p14="http://schemas.microsoft.com/office/powerpoint/2010/main" val="812936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1728191"/>
          </a:xfrm>
        </p:spPr>
        <p:txBody>
          <a:bodyPr/>
          <a:lstStyle/>
          <a:p>
            <a:r>
              <a:rPr lang="ar-IQ" dirty="0" smtClean="0"/>
              <a:t>2- الإِضافةُ الْمَعنَويَّةُ وَالإِضافةُ اللَّفْظيَّة</a:t>
            </a:r>
            <a:endParaRPr lang="ar-IQ" dirty="0"/>
          </a:p>
        </p:txBody>
      </p:sp>
      <p:sp>
        <p:nvSpPr>
          <p:cNvPr id="3" name="عنوان فرعي 2"/>
          <p:cNvSpPr>
            <a:spLocks noGrp="1"/>
          </p:cNvSpPr>
          <p:nvPr>
            <p:ph type="subTitle" idx="1"/>
          </p:nvPr>
        </p:nvSpPr>
        <p:spPr>
          <a:xfrm>
            <a:off x="251520" y="2060848"/>
            <a:ext cx="8496944" cy="4248472"/>
          </a:xfrm>
        </p:spPr>
        <p:txBody>
          <a:bodyPr>
            <a:normAutofit/>
          </a:bodyPr>
          <a:lstStyle/>
          <a:p>
            <a:r>
              <a:rPr lang="ar-IQ" dirty="0" smtClean="0"/>
              <a:t>تنقسمُ الإضافة أَيضاً إلى معنويَّةٍ ولظفيّة.</a:t>
            </a:r>
          </a:p>
          <a:p>
            <a:r>
              <a:rPr lang="ar-IQ" dirty="0" smtClean="0"/>
              <a:t>فالمعنويّةُ ما تُفيدُ تَعريفَ المضافِ أَو تخصيصهُ. وضابطُها أَن يكون المضافُ غيرَ وَصفٍ مَضافٍ إلى معمولهِ. بأن يكون غيرَ وصف أَصلاً كمفتاحِ الدَّارِ، أو يكونَ وصفاً مضافاً إلى غير معمولهِ ككاتبِ القاضي، ومأكولِ الناس، ومشربهم وملبوسهم.</a:t>
            </a:r>
          </a:p>
          <a:p>
            <a:r>
              <a:rPr lang="ar-IQ" dirty="0" smtClean="0"/>
              <a:t>وتفيدُ تعريفَ المضافِ إن كان المضافُ إليهِ معرفةً، نحو "هذا كتابُ سعيدٍ"، وتخصيصَهُ، إن كان نكرةً، نحو "هذا كتابُ جلٍ". إلاّ</a:t>
            </a:r>
            <a:endParaRPr lang="ar-IQ" dirty="0"/>
          </a:p>
        </p:txBody>
      </p:sp>
    </p:spTree>
    <p:extLst>
      <p:ext uri="{BB962C8B-B14F-4D97-AF65-F5344CB8AC3E}">
        <p14:creationId xmlns:p14="http://schemas.microsoft.com/office/powerpoint/2010/main" val="20131909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الباءُ لها أكثر من معنًى</a:t>
            </a:r>
          </a:p>
        </p:txBody>
      </p:sp>
      <p:sp>
        <p:nvSpPr>
          <p:cNvPr id="3" name="عنصر نائب للمحتوى 2"/>
          <p:cNvSpPr>
            <a:spLocks noGrp="1"/>
          </p:cNvSpPr>
          <p:nvPr>
            <p:ph idx="1"/>
          </p:nvPr>
        </p:nvSpPr>
        <p:spPr>
          <a:xfrm>
            <a:off x="457200" y="1600201"/>
            <a:ext cx="8229600" cy="3340968"/>
          </a:xfrm>
        </p:spPr>
        <p:txBody>
          <a:bodyPr/>
          <a:lstStyle/>
          <a:p>
            <a:r>
              <a:rPr lang="ar-IQ" dirty="0" smtClean="0"/>
              <a:t>                                  </a:t>
            </a:r>
          </a:p>
          <a:p>
            <a:r>
              <a:rPr lang="ar-IQ" dirty="0"/>
              <a:t> </a:t>
            </a:r>
            <a:r>
              <a:rPr lang="ar-IQ" dirty="0" smtClean="0"/>
              <a:t>                         </a:t>
            </a:r>
          </a:p>
          <a:p>
            <a:r>
              <a:rPr lang="ar-IQ" dirty="0"/>
              <a:t> </a:t>
            </a:r>
            <a:r>
              <a:rPr lang="ar-IQ" dirty="0" smtClean="0"/>
              <a:t>                        </a:t>
            </a:r>
            <a:r>
              <a:rPr lang="ar-IQ" sz="6000" dirty="0" smtClean="0"/>
              <a:t>الإلصاقُ</a:t>
            </a:r>
            <a:endParaRPr lang="ar-IQ" dirty="0"/>
          </a:p>
        </p:txBody>
      </p:sp>
    </p:spTree>
    <p:extLst>
      <p:ext uri="{BB962C8B-B14F-4D97-AF65-F5344CB8AC3E}">
        <p14:creationId xmlns:p14="http://schemas.microsoft.com/office/powerpoint/2010/main" val="41920153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rmAutofit/>
          </a:bodyPr>
          <a:lstStyle/>
          <a:p>
            <a:r>
              <a:rPr lang="ar-IQ" dirty="0"/>
              <a:t>الإلصاقُ وهو المعنى الأصليُّ لها. وهذا المعنى لا يُفارقُها في جميع معانيها. ولهذا اقتصرَ عليه سِيبويهِ.</a:t>
            </a:r>
            <a:br>
              <a:rPr lang="ar-IQ" dirty="0"/>
            </a:br>
            <a:r>
              <a:rPr lang="ar-IQ" dirty="0"/>
              <a:t>والإلصاقُ إمّا حقيقيّ، نحو "أمسكتُ بيدِكَ. ومسحتُ رأسي بيدي"، وإمّا مجازيٌّ، نحو "مررتُ بدارِكَ، أو بكَ"، أي بمكانٍ يَقرُبُ منها أو منكَ.</a:t>
            </a:r>
          </a:p>
        </p:txBody>
      </p:sp>
    </p:spTree>
    <p:extLst>
      <p:ext uri="{BB962C8B-B14F-4D97-AF65-F5344CB8AC3E}">
        <p14:creationId xmlns:p14="http://schemas.microsoft.com/office/powerpoint/2010/main" val="25737616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3717032"/>
            <a:ext cx="7772400" cy="2376264"/>
          </a:xfrm>
        </p:spPr>
        <p:txBody>
          <a:bodyPr>
            <a:normAutofit fontScale="90000"/>
          </a:bodyPr>
          <a:lstStyle/>
          <a:p>
            <a:r>
              <a:rPr lang="ar-IQ" dirty="0"/>
              <a:t>السّببيةُ والتَّعليلُ، وهي الداخلةُ على سبب الفعل وعِلَّتهِ التي من أجلها حصلَ، نحو "ماتَ بالجوعِ"، ونحو "عُرِفنا بفلانِ". ومنه قولهُ تعالى {فَكُلاُّ أخَذْنا بذنبه} ، وقولهُ {فبِما نقضِهم ميثاقَهمْ لَعنّاهم} .</a:t>
            </a:r>
          </a:p>
        </p:txBody>
      </p:sp>
      <p:sp>
        <p:nvSpPr>
          <p:cNvPr id="3" name="عنصر نائب للنص 2"/>
          <p:cNvSpPr>
            <a:spLocks noGrp="1"/>
          </p:cNvSpPr>
          <p:nvPr>
            <p:ph type="body" idx="1"/>
          </p:nvPr>
        </p:nvSpPr>
        <p:spPr>
          <a:xfrm>
            <a:off x="683568" y="764704"/>
            <a:ext cx="7772400" cy="2076251"/>
          </a:xfrm>
        </p:spPr>
        <p:txBody>
          <a:bodyPr>
            <a:normAutofit fontScale="92500" lnSpcReduction="20000"/>
          </a:bodyPr>
          <a:lstStyle/>
          <a:p>
            <a:r>
              <a:rPr lang="ar-IQ" sz="2400" b="1" dirty="0"/>
              <a:t>- </a:t>
            </a:r>
            <a:endParaRPr lang="ar-IQ" sz="2400" b="1" dirty="0" smtClean="0"/>
          </a:p>
          <a:p>
            <a:r>
              <a:rPr lang="ar-IQ" sz="2400" b="1" cap="all" dirty="0">
                <a:solidFill>
                  <a:schemeClr val="tx1"/>
                </a:solidFill>
                <a:latin typeface="+mj-lt"/>
                <a:ea typeface="+mj-ea"/>
                <a:cs typeface="+mj-cs"/>
              </a:rPr>
              <a:t> </a:t>
            </a:r>
            <a:r>
              <a:rPr lang="ar-IQ" sz="3600" b="1" cap="all" dirty="0" smtClean="0">
                <a:solidFill>
                  <a:schemeClr val="tx1"/>
                </a:solidFill>
                <a:latin typeface="+mj-lt"/>
                <a:ea typeface="+mj-ea"/>
                <a:cs typeface="+mj-cs"/>
              </a:rPr>
              <a:t>الاستعانةُ</a:t>
            </a:r>
            <a:r>
              <a:rPr lang="ar-IQ" sz="3600" b="1" cap="all" dirty="0">
                <a:solidFill>
                  <a:schemeClr val="tx1"/>
                </a:solidFill>
                <a:latin typeface="+mj-lt"/>
                <a:ea typeface="+mj-ea"/>
                <a:cs typeface="+mj-cs"/>
              </a:rPr>
              <a:t>، وهي الداخلةُ على المستعانِ به - أي الواسطة التي بها حصلَ الفعلُ - نحو "كتبتُ بالقلم. وبَرَيتُ القلمَ بالسكينِ". ونحو "بدأتُ عملي باسمِ الله، فنجحتُ بتوفيقهِ".</a:t>
            </a:r>
          </a:p>
          <a:p>
            <a:endParaRPr lang="ar-IQ" dirty="0"/>
          </a:p>
        </p:txBody>
      </p:sp>
    </p:spTree>
    <p:extLst>
      <p:ext uri="{BB962C8B-B14F-4D97-AF65-F5344CB8AC3E}">
        <p14:creationId xmlns:p14="http://schemas.microsoft.com/office/powerpoint/2010/main" val="36855676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908720"/>
            <a:ext cx="7772400" cy="1470025"/>
          </a:xfrm>
        </p:spPr>
        <p:txBody>
          <a:bodyPr>
            <a:normAutofit/>
          </a:bodyPr>
          <a:lstStyle/>
          <a:p>
            <a:r>
              <a:rPr lang="ar-IQ" sz="6600" dirty="0"/>
              <a:t>التّعديةُ</a:t>
            </a:r>
          </a:p>
        </p:txBody>
      </p:sp>
      <p:sp>
        <p:nvSpPr>
          <p:cNvPr id="3" name="عنوان فرعي 2"/>
          <p:cNvSpPr>
            <a:spLocks noGrp="1"/>
          </p:cNvSpPr>
          <p:nvPr>
            <p:ph type="subTitle" idx="1"/>
          </p:nvPr>
        </p:nvSpPr>
        <p:spPr>
          <a:xfrm>
            <a:off x="1371600" y="2708920"/>
            <a:ext cx="6400800" cy="3312368"/>
          </a:xfrm>
        </p:spPr>
        <p:txBody>
          <a:bodyPr>
            <a:normAutofit fontScale="62500" lnSpcReduction="20000"/>
          </a:bodyPr>
          <a:lstStyle/>
          <a:p>
            <a:r>
              <a:rPr lang="ar-IQ" sz="4800" dirty="0">
                <a:solidFill>
                  <a:schemeClr val="tx1"/>
                </a:solidFill>
                <a:latin typeface="+mj-lt"/>
                <a:ea typeface="+mj-ea"/>
                <a:cs typeface="+mj-cs"/>
              </a:rPr>
              <a:t>وتُسمّى باءَ النّقلِ، فهي كالهمزةِ في تصييرها الفعلَ اللازمَ مُتعدِّياً، فيصيرُ بذلك الفاعلُ مفعولاً، كقوله تعالى {ذهبَ الله بِنُورهم} ، أي أذهبهُ، وقولهُ {وآتيناهُ من الكُنوزِ ما إنَّ مَفاتِحَهُ لتَنُوءُ بالعُصبة أُولي القوّة} ، أي لَتُنيءُ العُصبةَ وتُثقلُها. وهذا كما تقول "ناءَ به الحملُ، بمعنى أثقلهُ". ومن باءِ التّعدية قولهُ تعالى {سُبحانَ الذي أسرَى بعبدهِ ليلاً من المسجد الحرام إلى المسجد الأقصى} . أي سيّرهُ ليلاً</a:t>
            </a:r>
            <a:r>
              <a:rPr lang="ar-IQ" dirty="0"/>
              <a:t>.</a:t>
            </a:r>
          </a:p>
        </p:txBody>
      </p:sp>
    </p:spTree>
    <p:extLst>
      <p:ext uri="{BB962C8B-B14F-4D97-AF65-F5344CB8AC3E}">
        <p14:creationId xmlns:p14="http://schemas.microsoft.com/office/powerpoint/2010/main" val="7823099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2996953"/>
            <a:ext cx="7772400" cy="2088232"/>
          </a:xfrm>
        </p:spPr>
        <p:style>
          <a:lnRef idx="1">
            <a:schemeClr val="accent3"/>
          </a:lnRef>
          <a:fillRef idx="2">
            <a:schemeClr val="accent3"/>
          </a:fillRef>
          <a:effectRef idx="1">
            <a:schemeClr val="accent3"/>
          </a:effectRef>
          <a:fontRef idx="minor">
            <a:schemeClr val="dk1"/>
          </a:fontRef>
        </p:style>
        <p:txBody>
          <a:bodyPr/>
          <a:lstStyle/>
          <a:p>
            <a:r>
              <a:rPr lang="ar-IQ" dirty="0" smtClean="0"/>
              <a:t>                   </a:t>
            </a:r>
            <a:br>
              <a:rPr lang="ar-IQ" dirty="0" smtClean="0"/>
            </a:br>
            <a:r>
              <a:rPr lang="ar-IQ" dirty="0"/>
              <a:t> </a:t>
            </a:r>
            <a:r>
              <a:rPr lang="ar-IQ" dirty="0" smtClean="0"/>
              <a:t>                  لها عدة مَعانٍ</a:t>
            </a:r>
            <a:endParaRPr lang="ar-IQ" dirty="0"/>
          </a:p>
        </p:txBody>
      </p:sp>
      <p:sp>
        <p:nvSpPr>
          <p:cNvPr id="3" name="عنصر نائب للنص 2"/>
          <p:cNvSpPr>
            <a:spLocks noGrp="1"/>
          </p:cNvSpPr>
          <p:nvPr>
            <p:ph type="body" idx="1"/>
          </p:nvPr>
        </p:nvSpPr>
        <p:spPr>
          <a:xfrm>
            <a:off x="683568" y="908720"/>
            <a:ext cx="7772400" cy="1500187"/>
          </a:xfrm>
        </p:spPr>
        <p:txBody>
          <a:bodyPr>
            <a:normAutofit/>
          </a:bodyPr>
          <a:lstStyle/>
          <a:p>
            <a:r>
              <a:rPr lang="ar-IQ" sz="6000" b="1" cap="all" dirty="0" smtClean="0">
                <a:solidFill>
                  <a:schemeClr val="tx1"/>
                </a:solidFill>
                <a:latin typeface="+mj-lt"/>
                <a:ea typeface="+mj-ea"/>
                <a:cs typeface="+mj-cs"/>
              </a:rPr>
              <a:t>             مــــــــنْ</a:t>
            </a:r>
            <a:endParaRPr lang="ar-IQ" sz="6000" b="1" cap="all" dirty="0">
              <a:solidFill>
                <a:schemeClr val="tx1"/>
              </a:solidFill>
              <a:latin typeface="+mj-lt"/>
              <a:ea typeface="+mj-ea"/>
              <a:cs typeface="+mj-cs"/>
            </a:endParaRPr>
          </a:p>
        </p:txBody>
      </p:sp>
      <p:sp>
        <p:nvSpPr>
          <p:cNvPr id="4" name="مخطط انسيابي: شريط مثقب 3"/>
          <p:cNvSpPr/>
          <p:nvPr/>
        </p:nvSpPr>
        <p:spPr>
          <a:xfrm>
            <a:off x="2987824" y="1124744"/>
            <a:ext cx="3240360" cy="172819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IQ" sz="7200" dirty="0" smtClean="0"/>
              <a:t>    </a:t>
            </a:r>
            <a:r>
              <a:rPr lang="ar-IQ" sz="7200" dirty="0" smtClean="0">
                <a:solidFill>
                  <a:srgbClr val="FF0000"/>
                </a:solidFill>
              </a:rPr>
              <a:t>من</a:t>
            </a:r>
            <a:endParaRPr lang="ar-IQ" sz="7200" dirty="0">
              <a:solidFill>
                <a:srgbClr val="FF0000"/>
              </a:solidFill>
            </a:endParaRPr>
          </a:p>
        </p:txBody>
      </p:sp>
    </p:spTree>
    <p:extLst>
      <p:ext uri="{BB962C8B-B14F-4D97-AF65-F5344CB8AC3E}">
        <p14:creationId xmlns:p14="http://schemas.microsoft.com/office/powerpoint/2010/main" val="17845244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90666"/>
          </a:xfrm>
        </p:spPr>
        <p:txBody>
          <a:bodyPr>
            <a:normAutofit fontScale="90000"/>
          </a:bodyPr>
          <a:lstStyle/>
          <a:p>
            <a:r>
              <a:rPr lang="ar-IQ" smtClean="0"/>
              <a:t/>
            </a:r>
            <a:br>
              <a:rPr lang="ar-IQ" smtClean="0"/>
            </a:br>
            <a:r>
              <a:rPr lang="ar-IQ" smtClean="0"/>
              <a:t>الابتداءُ</a:t>
            </a:r>
            <a:r>
              <a:rPr lang="ar-IQ" dirty="0"/>
              <a:t>، أَي ابتداءُ الغايةِ المكانيّةِ أو الزمانيّةِ. فالأول كقوله</a:t>
            </a:r>
            <a:br>
              <a:rPr lang="ar-IQ" dirty="0"/>
            </a:br>
            <a:r>
              <a:rPr lang="ar-IQ" dirty="0"/>
              <a:t>تعالى {سبحانَ الذي أسرى بعبدهِ ليلاً من المسجد الحرامِ إلى المسجد الأقصى} . والثاني كقوله {لَمَسجدٌ أُسسَ على التّقوى من أوَّلِ يوم أَحَقُّ أَن تقومَ فيهِ} . وتَرِدُ أَيضاً لابتداء الغاية في الأحداث والأشخاص. فالأول كقولك "عَجبتُ من إقدامك على هذا العمل"، والثاني كقولك "رأيتُ من زهير ما أُحبُّ".</a:t>
            </a:r>
            <a:br>
              <a:rPr lang="ar-IQ" dirty="0"/>
            </a:br>
            <a:endParaRPr lang="ar-IQ" dirty="0"/>
          </a:p>
        </p:txBody>
      </p:sp>
    </p:spTree>
    <p:extLst>
      <p:ext uri="{BB962C8B-B14F-4D97-AF65-F5344CB8AC3E}">
        <p14:creationId xmlns:p14="http://schemas.microsoft.com/office/powerpoint/2010/main" val="23077737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492896"/>
            <a:ext cx="8229600" cy="1656184"/>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lang="ar-IQ" sz="5400" dirty="0" smtClean="0"/>
              <a:t>المحاضرة الثامنة</a:t>
            </a:r>
            <a:br>
              <a:rPr lang="ar-IQ" sz="5400" dirty="0" smtClean="0"/>
            </a:br>
            <a:r>
              <a:rPr lang="ar-IQ" sz="5400" dirty="0" smtClean="0"/>
              <a:t>النداءِ</a:t>
            </a:r>
            <a:endParaRPr lang="ar-IQ" sz="5400" dirty="0"/>
          </a:p>
        </p:txBody>
      </p:sp>
    </p:spTree>
    <p:extLst>
      <p:ext uri="{BB962C8B-B14F-4D97-AF65-F5344CB8AC3E}">
        <p14:creationId xmlns:p14="http://schemas.microsoft.com/office/powerpoint/2010/main" val="11619178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052736"/>
            <a:ext cx="7772400" cy="1470025"/>
          </a:xfrm>
        </p:spPr>
        <p:txBody>
          <a:bodyPr/>
          <a:lstStyle/>
          <a:p>
            <a:r>
              <a:rPr lang="ar-IQ" dirty="0" smtClean="0"/>
              <a:t> </a:t>
            </a:r>
            <a:r>
              <a:rPr lang="ar-IQ" sz="6000" dirty="0" smtClean="0"/>
              <a:t>الـــــمنــــادى </a:t>
            </a:r>
            <a:endParaRPr lang="ar-IQ" dirty="0"/>
          </a:p>
        </p:txBody>
      </p:sp>
      <p:sp>
        <p:nvSpPr>
          <p:cNvPr id="3" name="عنوان فرعي 2"/>
          <p:cNvSpPr>
            <a:spLocks noGrp="1"/>
          </p:cNvSpPr>
          <p:nvPr>
            <p:ph type="subTitle" idx="1"/>
          </p:nvPr>
        </p:nvSpPr>
        <p:spPr>
          <a:xfrm>
            <a:off x="1403648" y="3501008"/>
            <a:ext cx="6400800" cy="1752600"/>
          </a:xfrm>
          <a:ln>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a:normAutofit fontScale="85000" lnSpcReduction="10000"/>
          </a:bodyPr>
          <a:lstStyle/>
          <a:p>
            <a:r>
              <a:rPr lang="ar-IQ" sz="6000" dirty="0">
                <a:solidFill>
                  <a:schemeClr val="tx1"/>
                </a:solidFill>
                <a:latin typeface="+mj-lt"/>
                <a:ea typeface="+mj-ea"/>
                <a:cs typeface="+mj-cs"/>
              </a:rPr>
              <a:t>المنادَى </a:t>
            </a:r>
            <a:r>
              <a:rPr lang="ar-IQ" sz="6000" dirty="0" smtClean="0">
                <a:solidFill>
                  <a:schemeClr val="tx1"/>
                </a:solidFill>
                <a:latin typeface="+mj-lt"/>
                <a:ea typeface="+mj-ea"/>
                <a:cs typeface="+mj-cs"/>
              </a:rPr>
              <a:t>اسمٌ وقعَ </a:t>
            </a:r>
            <a:r>
              <a:rPr lang="ar-IQ" sz="6000" dirty="0">
                <a:solidFill>
                  <a:schemeClr val="tx1"/>
                </a:solidFill>
                <a:latin typeface="+mj-lt"/>
                <a:ea typeface="+mj-ea"/>
                <a:cs typeface="+mj-cs"/>
              </a:rPr>
              <a:t>بعدَ حرفٍ من أَحرف النداءِ، نحو "يا عبدَ الله</a:t>
            </a:r>
            <a:r>
              <a:rPr lang="ar-IQ" dirty="0"/>
              <a:t>"</a:t>
            </a:r>
          </a:p>
        </p:txBody>
      </p:sp>
      <p:sp>
        <p:nvSpPr>
          <p:cNvPr id="4" name="مستطيل 3"/>
          <p:cNvSpPr/>
          <p:nvPr/>
        </p:nvSpPr>
        <p:spPr>
          <a:xfrm>
            <a:off x="2627784" y="834448"/>
            <a:ext cx="3960440" cy="136815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IQ" sz="7200" dirty="0" smtClean="0">
                <a:solidFill>
                  <a:prstClr val="white"/>
                </a:solidFill>
              </a:rPr>
              <a:t>المنادى</a:t>
            </a:r>
            <a:endParaRPr lang="ar-IQ" sz="7200" dirty="0">
              <a:solidFill>
                <a:prstClr val="white"/>
              </a:solidFill>
            </a:endParaRPr>
          </a:p>
        </p:txBody>
      </p:sp>
    </p:spTree>
    <p:extLst>
      <p:ext uri="{BB962C8B-B14F-4D97-AF65-F5344CB8AC3E}">
        <p14:creationId xmlns:p14="http://schemas.microsoft.com/office/powerpoint/2010/main" val="13289818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أَحرُفُ النِّداءِ</a:t>
            </a:r>
          </a:p>
        </p:txBody>
      </p:sp>
      <p:sp>
        <p:nvSpPr>
          <p:cNvPr id="3" name="عنصر نائب للمحتوى 2"/>
          <p:cNvSpPr>
            <a:spLocks noGrp="1"/>
          </p:cNvSpPr>
          <p:nvPr>
            <p:ph idx="1"/>
          </p:nvPr>
        </p:nvSpPr>
        <p:spPr>
          <a:xfrm>
            <a:off x="457200" y="1988840"/>
            <a:ext cx="8229600" cy="4137323"/>
          </a:xfrm>
        </p:spPr>
        <p:txBody>
          <a:bodyPr/>
          <a:lstStyle/>
          <a:p>
            <a:r>
              <a:rPr lang="ar-IQ" dirty="0"/>
              <a:t>أحرفُ النداءَ سبعة، وهيَ "أَ، أَيْ، يا، آ، أَيا، هَيا، وَا".</a:t>
            </a:r>
          </a:p>
          <a:p>
            <a:r>
              <a:rPr lang="ar-IQ" dirty="0"/>
              <a:t>فـ "أَيْ وأَ" للمنادَى القريب. و"أيا وهَيا وآ" للمنادى البعيد. و"يا" لكلّ مُنادًى، قريباً كان، أو بعيداً، أو مُتوسطاً. و"وا" للنُّدبة، وهي التي يُنادَى بها المندوبُ المُتفجَّعُ عليه، نحو "واكبدِي!. واحَسرتي! ".</a:t>
            </a:r>
          </a:p>
        </p:txBody>
      </p:sp>
    </p:spTree>
    <p:extLst>
      <p:ext uri="{BB962C8B-B14F-4D97-AF65-F5344CB8AC3E}">
        <p14:creationId xmlns:p14="http://schemas.microsoft.com/office/powerpoint/2010/main" val="24838469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530626"/>
          </a:xfrm>
        </p:spPr>
        <p:txBody>
          <a:bodyPr>
            <a:normAutofit fontScale="90000"/>
          </a:bodyPr>
          <a:lstStyle/>
          <a:p>
            <a:r>
              <a:rPr lang="ar-IQ" dirty="0"/>
              <a:t>وتَتعيَّنُ "يا" في نداءِ اسمِ اللهِ تعالى، فلا يُنادَى بغيرها، وفي الاستغاثة، فلا يُستغاثُ بغيرِها. وتتعيَّنُ هيَ و"وَا" في النُّدبة، فلا يُندَُ بغيرهما، إلا أنَّ "وا" - في النُّدبة - أكثرُ استعمالاً منها، لأنَّ "يا" تُستعمل للنُّدبة إذا أُمِنَ الالتباسُ بالنداءِ الحقيقيِّ، كقوله [من البسيط]</a:t>
            </a:r>
            <a:br>
              <a:rPr lang="ar-IQ" dirty="0"/>
            </a:br>
            <a:r>
              <a:rPr lang="ar-IQ" dirty="0"/>
              <a:t>حُمِّلْتَ أَمراً عَظيماً، فاصطَبَرْتَ لَهُ ... وقُمْتَ فيهِ بِأَمْرِ اللهِ يا عُمَرَا!</a:t>
            </a:r>
            <a:br>
              <a:rPr lang="ar-IQ" dirty="0"/>
            </a:br>
            <a:endParaRPr lang="ar-IQ" dirty="0"/>
          </a:p>
        </p:txBody>
      </p:sp>
    </p:spTree>
    <p:extLst>
      <p:ext uri="{BB962C8B-B14F-4D97-AF65-F5344CB8AC3E}">
        <p14:creationId xmlns:p14="http://schemas.microsoft.com/office/powerpoint/2010/main" val="122871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18658"/>
          </a:xfrm>
        </p:spPr>
        <p:txBody>
          <a:bodyPr>
            <a:normAutofit fontScale="90000"/>
          </a:bodyPr>
          <a:lstStyle/>
          <a:p>
            <a:r>
              <a:rPr lang="ar-IQ" dirty="0" smtClean="0"/>
              <a:t/>
            </a:r>
            <a:br>
              <a:rPr lang="ar-IQ" dirty="0" smtClean="0"/>
            </a:br>
            <a:r>
              <a:rPr lang="ar-IQ" dirty="0" smtClean="0"/>
              <a:t>إلاّ إذا كان المضافُ مُتَوغِّلاً في الإبهام والتّنكير، فلا تُفيدُهُ إضافتُهُ إلى المعرفة تعريفاً، وذلك مثل صغيرٍ ومِثلٍ وشِبهٍ ونظيرٍ"، نحو "جاءَ رجلٌ غيرُك، أَو مثل سليمٍ، أو شبهُ خليلٍ، أَو نظيرُ سعيدٍ«أَلا ترى أَنها وقعت صفةً لرجلٍ، وهو نكرةٌ، ولو عُرِّفت بالإضافة لَمَا جاز أَن تُوصفَ بها النكرةُ، وكذا المضافُ إلى ضمير يعودُ إلى نكرة، فلا يتعرَّف بالإضافة إليه، نحو "جاءني رجلٌ وأخوه. رُبَّ رجلٍ وولدهِ. كم رجلٍ وأَولادهِ".</a:t>
            </a:r>
            <a:br>
              <a:rPr lang="ar-IQ" dirty="0" smtClean="0"/>
            </a:br>
            <a:endParaRPr lang="ar-IQ" dirty="0"/>
          </a:p>
        </p:txBody>
      </p:sp>
    </p:spTree>
    <p:extLst>
      <p:ext uri="{BB962C8B-B14F-4D97-AF65-F5344CB8AC3E}">
        <p14:creationId xmlns:p14="http://schemas.microsoft.com/office/powerpoint/2010/main" val="38323236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2708920"/>
            <a:ext cx="7772400" cy="3744416"/>
          </a:xfrm>
        </p:spPr>
        <p:txBody>
          <a:bodyPr>
            <a:normAutofit/>
          </a:bodyPr>
          <a:lstStyle/>
          <a:p>
            <a:r>
              <a:rPr lang="ar-IQ" sz="3200" dirty="0"/>
              <a:t>المنادَى خمسةُ أقسامٍ المفردُ المعرفةُ، والنكرةُ المقصودة، والنكرةُ غيرُ المقصودة، والمضافُ، والشبيهُ بالمضافِ.</a:t>
            </a:r>
            <a:br>
              <a:rPr lang="ar-IQ" sz="3200" dirty="0"/>
            </a:br>
            <a:r>
              <a:rPr lang="ar-IQ" sz="3200" dirty="0"/>
              <a:t>(والمراد بالمفرد والمضاف والشبيه به ما أريد به في باب "لا" النافية للجنس، فراجعه في الجزء الثاني من هذا الكتاب. والمراد بالنكرة المقصودة كل اسم نكرة وقع بعد حرف من أحرف النداء وقُصد تعيينه، وبذلك يصير معرفة. لدلالته حينئذ على مُعّين. </a:t>
            </a:r>
          </a:p>
        </p:txBody>
      </p:sp>
      <p:sp>
        <p:nvSpPr>
          <p:cNvPr id="3" name="عنصر نائب للنص 2"/>
          <p:cNvSpPr>
            <a:spLocks noGrp="1"/>
          </p:cNvSpPr>
          <p:nvPr>
            <p:ph type="body" idx="1"/>
          </p:nvPr>
        </p:nvSpPr>
        <p:spPr>
          <a:xfrm>
            <a:off x="971600" y="908721"/>
            <a:ext cx="7772400" cy="1080120"/>
          </a:xfrm>
        </p:spPr>
        <p:txBody>
          <a:bodyPr>
            <a:normAutofit/>
          </a:bodyPr>
          <a:lstStyle/>
          <a:p>
            <a:pPr>
              <a:spcBef>
                <a:spcPct val="0"/>
              </a:spcBef>
            </a:pPr>
            <a:r>
              <a:rPr lang="ar-IQ" sz="3200" b="1" cap="all" dirty="0" smtClean="0">
                <a:solidFill>
                  <a:schemeClr val="tx1"/>
                </a:solidFill>
                <a:latin typeface="+mj-lt"/>
                <a:ea typeface="+mj-ea"/>
                <a:cs typeface="+mj-cs"/>
              </a:rPr>
              <a:t>                       َأقسامُ </a:t>
            </a:r>
            <a:r>
              <a:rPr lang="ar-IQ" sz="3200" b="1" cap="all" dirty="0">
                <a:solidFill>
                  <a:schemeClr val="tx1"/>
                </a:solidFill>
                <a:latin typeface="+mj-lt"/>
                <a:ea typeface="+mj-ea"/>
                <a:cs typeface="+mj-cs"/>
              </a:rPr>
              <a:t>المُنادى وأَحكامُهُ</a:t>
            </a:r>
          </a:p>
        </p:txBody>
      </p:sp>
    </p:spTree>
    <p:extLst>
      <p:ext uri="{BB962C8B-B14F-4D97-AF65-F5344CB8AC3E}">
        <p14:creationId xmlns:p14="http://schemas.microsoft.com/office/powerpoint/2010/main" val="31797536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latin typeface="Arial Unicode MS" pitchFamily="34" charset="-128"/>
                <a:ea typeface="Arial Unicode MS" pitchFamily="34" charset="-128"/>
                <a:cs typeface="Arial Unicode MS" pitchFamily="34" charset="-128"/>
              </a:rPr>
              <a:t>وحكمُ المنادَى أنهُ منصوبٌ</a:t>
            </a:r>
          </a:p>
        </p:txBody>
      </p:sp>
      <p:sp>
        <p:nvSpPr>
          <p:cNvPr id="3" name="عنصر نائب للمحتوى 2"/>
          <p:cNvSpPr>
            <a:spLocks noGrp="1"/>
          </p:cNvSpPr>
          <p:nvPr>
            <p:ph sz="half" idx="1"/>
          </p:nvPr>
        </p:nvSpPr>
        <p:spPr>
          <a:xfrm>
            <a:off x="457200" y="2132856"/>
            <a:ext cx="4038600" cy="3993307"/>
          </a:xfrm>
        </p:spPr>
        <p:txBody>
          <a:bodyPr/>
          <a:lstStyle/>
          <a:p>
            <a:pPr lvl="2"/>
            <a:endParaRPr lang="ar-IQ" sz="6000" dirty="0" smtClean="0"/>
          </a:p>
          <a:p>
            <a:pPr lvl="2"/>
            <a:r>
              <a:rPr lang="ar-IQ" sz="6000" dirty="0" smtClean="0"/>
              <a:t>وإمّا </a:t>
            </a:r>
            <a:r>
              <a:rPr lang="ar-IQ" sz="6000" dirty="0"/>
              <a:t>مَحَلاً</a:t>
            </a:r>
            <a:r>
              <a:rPr lang="ar-IQ" dirty="0"/>
              <a:t>.</a:t>
            </a:r>
          </a:p>
        </p:txBody>
      </p:sp>
      <p:sp>
        <p:nvSpPr>
          <p:cNvPr id="4" name="عنصر نائب للمحتوى 3"/>
          <p:cNvSpPr>
            <a:spLocks noGrp="1"/>
          </p:cNvSpPr>
          <p:nvPr>
            <p:ph sz="half" idx="2"/>
          </p:nvPr>
        </p:nvSpPr>
        <p:spPr/>
        <p:txBody>
          <a:bodyPr/>
          <a:lstStyle/>
          <a:p>
            <a:r>
              <a:rPr lang="ar-IQ" dirty="0"/>
              <a:t> </a:t>
            </a:r>
            <a:endParaRPr lang="ar-IQ" dirty="0" smtClean="0"/>
          </a:p>
          <a:p>
            <a:endParaRPr lang="ar-IQ" sz="6000" dirty="0" smtClean="0"/>
          </a:p>
          <a:p>
            <a:r>
              <a:rPr lang="ar-IQ" sz="6000" dirty="0" smtClean="0"/>
              <a:t>إمّا </a:t>
            </a:r>
            <a:r>
              <a:rPr lang="ar-IQ" sz="6000" dirty="0"/>
              <a:t>لفظاً</a:t>
            </a:r>
            <a:endParaRPr lang="ar-IQ" dirty="0"/>
          </a:p>
        </p:txBody>
      </p:sp>
    </p:spTree>
    <p:extLst>
      <p:ext uri="{BB962C8B-B14F-4D97-AF65-F5344CB8AC3E}">
        <p14:creationId xmlns:p14="http://schemas.microsoft.com/office/powerpoint/2010/main" val="19706022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91729"/>
            <a:ext cx="8229600" cy="6333615"/>
          </a:xfrm>
        </p:spPr>
        <p:txBody>
          <a:bodyPr>
            <a:noAutofit/>
          </a:bodyPr>
          <a:lstStyle/>
          <a:p>
            <a:r>
              <a:rPr lang="ar-IQ" sz="3200" dirty="0"/>
              <a:t>وعاملُ النَّصب فيه، إمّا فعلٌ محذوفٌ وجوباً، تقديرُهُ "أَدعو"، نابَ حرفُ النداءِ منَابَهُ، وإمّا حرفُ النداءِ نفسُهُ لتَضمنهِ معنى "أَدعو"، وعلى الأول فهو مفعولٌ به للفعل المحذوف، وعلى الثاني فهو منصوب بـ "يا" نفسِها</a:t>
            </a:r>
            <a:r>
              <a:rPr lang="ar-IQ" sz="3200" dirty="0" smtClean="0"/>
              <a:t>.</a:t>
            </a:r>
            <a:r>
              <a:rPr lang="ar-IQ" sz="3200" dirty="0"/>
              <a:t/>
            </a:r>
            <a:br>
              <a:rPr lang="ar-IQ" sz="3200" dirty="0"/>
            </a:br>
            <a:r>
              <a:rPr lang="ar-IQ" sz="3200" dirty="0"/>
              <a:t>فيُنصَبُ لفظاً (بمعنى أنهُ يكونُ مُعرَباً منصوباً كما تُنصب الأسماءُ المُعربَةُ) إذا كان نكرةً غيرَ مقصودةٍ، أو مُضافاً، أو شبيهاً به، فالأول نحو "يا غافلاً تنبّهْ"، والثاني نحو "يا عبدَ اللهِ</a:t>
            </a:r>
            <a:r>
              <a:rPr lang="ar-IQ" sz="3200" dirty="0" smtClean="0"/>
              <a:t>"،والثالثُ </a:t>
            </a:r>
            <a:r>
              <a:rPr lang="ar-IQ" sz="3200" dirty="0"/>
              <a:t>نحو "يا حسناً خُلُقُهُ</a:t>
            </a:r>
            <a:r>
              <a:rPr lang="ar-IQ" sz="3200" dirty="0" smtClean="0"/>
              <a:t>".ويُنصبُ </a:t>
            </a:r>
            <a:r>
              <a:rPr lang="ar-IQ" sz="3200" dirty="0"/>
              <a:t>محلاً (بمعنى أنهُ يكونُ مبنياً في محلِّ نصب) إذا كان مفرداً معرفةً أو نكرةً مقصودةً، فالأولُ نحو "يا زُهيرُ"، والثاني نحو "يا رجلُ". وبناؤه على ما يُرفَعُ بهِ من ضمَّةٍ أو ألفٍ أو واوٍ، نحو "يا علي. يا موسى. يا رجلُ. يا فَتى. يا رجلانِ. يا مجتهدونَ.</a:t>
            </a:r>
            <a:br>
              <a:rPr lang="ar-IQ" sz="3200" dirty="0"/>
            </a:br>
            <a:endParaRPr lang="ar-IQ" sz="3200" dirty="0"/>
          </a:p>
        </p:txBody>
      </p:sp>
    </p:spTree>
    <p:extLst>
      <p:ext uri="{BB962C8B-B14F-4D97-AF65-F5344CB8AC3E}">
        <p14:creationId xmlns:p14="http://schemas.microsoft.com/office/powerpoint/2010/main" val="41074848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702000" y="0"/>
            <a:ext cx="7740000" cy="1484784"/>
          </a:xfrm>
        </p:spPr>
        <p:style>
          <a:lnRef idx="1">
            <a:schemeClr val="accent2"/>
          </a:lnRef>
          <a:fillRef idx="2">
            <a:schemeClr val="accent2"/>
          </a:fillRef>
          <a:effectRef idx="1">
            <a:schemeClr val="accent2"/>
          </a:effectRef>
          <a:fontRef idx="minor">
            <a:schemeClr val="dk1"/>
          </a:fontRef>
        </p:style>
        <p:txBody>
          <a:bodyPr>
            <a:normAutofit/>
          </a:bodyPr>
          <a:lstStyle/>
          <a:p>
            <a:r>
              <a:rPr lang="ar-IQ" sz="3600" b="1" cap="all" dirty="0" smtClean="0">
                <a:solidFill>
                  <a:schemeClr val="tx1"/>
                </a:solidFill>
                <a:latin typeface="+mj-lt"/>
                <a:ea typeface="+mj-ea"/>
                <a:cs typeface="+mj-cs"/>
              </a:rPr>
              <a:t>     بعض </a:t>
            </a:r>
            <a:r>
              <a:rPr lang="ar-IQ" sz="3600" b="1" cap="all" dirty="0">
                <a:solidFill>
                  <a:schemeClr val="tx1"/>
                </a:solidFill>
                <a:latin typeface="+mj-lt"/>
                <a:ea typeface="+mj-ea"/>
                <a:cs typeface="+mj-cs"/>
              </a:rPr>
              <a:t>أحكام للمنادى المبني المستحق البناء</a:t>
            </a:r>
          </a:p>
        </p:txBody>
      </p:sp>
      <p:sp>
        <p:nvSpPr>
          <p:cNvPr id="2" name="عنوان 1"/>
          <p:cNvSpPr>
            <a:spLocks noGrp="1"/>
          </p:cNvSpPr>
          <p:nvPr>
            <p:ph type="title"/>
          </p:nvPr>
        </p:nvSpPr>
        <p:spPr>
          <a:xfrm>
            <a:off x="827584" y="2564904"/>
            <a:ext cx="7772400" cy="3888432"/>
          </a:xfrm>
        </p:spPr>
        <p:txBody>
          <a:bodyPr>
            <a:normAutofit fontScale="90000"/>
          </a:bodyPr>
          <a:lstStyle/>
          <a:p>
            <a:r>
              <a:rPr lang="ar-IQ" dirty="0"/>
              <a:t>إذا كان المنادَى، المُستحقُّ للبناء، مبنيّاً قبلَ النداءِ، فإنهُ يبقى على حركة بنائهِ. ويقالُ فيه إنهُ مبنيٌّ على ضمَّةٍ مُقدَّرةٍ، منعَ من ظهورها حركةُ البناءِ الأصليَّةُ، نحو "يا سيبويهِ. يا حَذامِ. يا خَباث. ويظهر أثرُ ضمِّ البناءِ المقدَّر في تابعه، نحو "يا سيبويهِ الفاضلُ. يا حذامِ الفاضلةُ. يا هذا المتجهِدُ. يا هؤلاءِ المجتهدون</a:t>
            </a:r>
            <a:r>
              <a:rPr lang="ar-IQ" dirty="0" smtClean="0"/>
              <a:t>".</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endParaRPr lang="ar-IQ" dirty="0"/>
          </a:p>
        </p:txBody>
      </p:sp>
    </p:spTree>
    <p:extLst>
      <p:ext uri="{BB962C8B-B14F-4D97-AF65-F5344CB8AC3E}">
        <p14:creationId xmlns:p14="http://schemas.microsoft.com/office/powerpoint/2010/main" val="93129860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1916832"/>
            <a:ext cx="7772400" cy="4752528"/>
          </a:xfrm>
        </p:spPr>
        <p:txBody>
          <a:bodyPr>
            <a:normAutofit fontScale="90000"/>
          </a:bodyPr>
          <a:lstStyle/>
          <a:p>
            <a:r>
              <a:rPr lang="ar-IQ" sz="3100" dirty="0" smtClean="0"/>
              <a:t/>
            </a:r>
            <a:br>
              <a:rPr lang="ar-IQ" sz="3100" dirty="0" smtClean="0"/>
            </a:br>
            <a:r>
              <a:rPr lang="ar-IQ" sz="3100" dirty="0"/>
              <a:t> </a:t>
            </a:r>
            <a:r>
              <a:rPr lang="ar-IQ" sz="3100" dirty="0" smtClean="0"/>
              <a:t>جاز </a:t>
            </a:r>
            <a:r>
              <a:rPr lang="ar-IQ" sz="3100" dirty="0"/>
              <a:t>في المُنادى وجهانِ ضمُّهُ للبناءِ ونصبُهُ، نحو "يا خليلُ بنَ أحمدَ. ويا خليلَ بنَ أحمدَ". والفتحُ أولى. أمّا ضمُّهُ فعلى القاعدةِ، لأنه مفردٌ معرفةٌ. وأما نصبُهُ فعلى اعتبارِ كلمة "ابن" زائدةً، فيكونَ "خليل" مضافاً و"أحمد" مضافاً إليه. وابنُ الشخص يُضافُ إليه، لمكان المناسبة بينهما. والوصف بابنةٍ كالوصفِ بابنٍ، نحو "يا هندَ ابنةَ خالدٍ. ويا هندُ ابنةَ خالد".</a:t>
            </a:r>
            <a:br>
              <a:rPr lang="ar-IQ" sz="3100" dirty="0"/>
            </a:br>
            <a:r>
              <a:rPr lang="ar-IQ" sz="3100" dirty="0"/>
              <a:t>أمّا الوصفُ بالبنت فلا يُغيّر بناءَ المفرد العَلَم، فلا يجوزُ معَها إلا البناءُ على الضمِّ، نحو "يا هندُ بنتَ خالدٍ".</a:t>
            </a:r>
            <a:br>
              <a:rPr lang="ar-IQ" sz="3100" dirty="0"/>
            </a:br>
            <a:r>
              <a:rPr lang="ar-IQ" dirty="0"/>
              <a:t/>
            </a:r>
            <a:br>
              <a:rPr lang="ar-IQ" dirty="0"/>
            </a:br>
            <a:endParaRPr lang="ar-IQ" dirty="0"/>
          </a:p>
        </p:txBody>
      </p:sp>
      <p:sp>
        <p:nvSpPr>
          <p:cNvPr id="3" name="عنصر نائب للنص 2"/>
          <p:cNvSpPr>
            <a:spLocks noGrp="1"/>
          </p:cNvSpPr>
          <p:nvPr>
            <p:ph type="body" idx="1"/>
          </p:nvPr>
        </p:nvSpPr>
        <p:spPr>
          <a:xfrm>
            <a:off x="611560" y="188640"/>
            <a:ext cx="7772400" cy="1500187"/>
          </a:xfrm>
        </p:spPr>
        <p:txBody>
          <a:bodyPr/>
          <a:lstStyle/>
          <a:p>
            <a:r>
              <a:rPr lang="ar-IQ" sz="3200" b="1" cap="all" dirty="0">
                <a:solidFill>
                  <a:schemeClr val="tx1"/>
                </a:solidFill>
                <a:latin typeface="+mj-lt"/>
                <a:ea typeface="+mj-ea"/>
                <a:cs typeface="+mj-cs"/>
              </a:rPr>
              <a:t>إذا كان المنادَى مفرداً علماً موصوفاً بابنٍ، ولا فاصلَ بينهما، والابنُ مضافٌ إلى </a:t>
            </a:r>
            <a:r>
              <a:rPr lang="ar-IQ" dirty="0"/>
              <a:t>علَمٍ</a:t>
            </a:r>
          </a:p>
        </p:txBody>
      </p:sp>
    </p:spTree>
    <p:extLst>
      <p:ext uri="{BB962C8B-B14F-4D97-AF65-F5344CB8AC3E}">
        <p14:creationId xmlns:p14="http://schemas.microsoft.com/office/powerpoint/2010/main" val="422240403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1844824"/>
            <a:ext cx="7772400" cy="4752528"/>
          </a:xfrm>
        </p:spPr>
        <p:txBody>
          <a:bodyPr>
            <a:normAutofit fontScale="90000"/>
          </a:bodyPr>
          <a:lstStyle/>
          <a:p>
            <a:r>
              <a:rPr lang="ar-IQ" sz="3600" dirty="0"/>
              <a:t>نحو "يا سعدَ سعدَ الأوس"، ولكَ بناءُ الأول على الضم، نحو "يا سعدُ سعدَ الأوس". أما الثاني فهو منصوب أبداً.</a:t>
            </a:r>
            <a:br>
              <a:rPr lang="ar-IQ" sz="3600" dirty="0"/>
            </a:br>
            <a:r>
              <a:rPr lang="ar-IQ" sz="3600" dirty="0"/>
              <a:t>(أما نصب الأول، فعلى أنه مضاف إلى ما بعد الثاني، والثاني زائد للتوكيد، لا أثر له في حفض ما بعده. أو على أنه مضاف لمحذوف مماثل لما أضيف اليه الثاني. وأما بناؤه (أي بناء الأول) على الضم، فعلى اعتباره مفرداً غير مضاف. وأما نصب الثاني، فلأنه على الوجه الأول توكيد لما قبله، وعلى الوجه الثاني بدلٌ من محل أو عطف بيان) .</a:t>
            </a:r>
            <a:endParaRPr lang="ar-IQ" dirty="0"/>
          </a:p>
        </p:txBody>
      </p:sp>
      <p:sp>
        <p:nvSpPr>
          <p:cNvPr id="3" name="عنصر نائب للنص 2"/>
          <p:cNvSpPr>
            <a:spLocks noGrp="1"/>
          </p:cNvSpPr>
          <p:nvPr>
            <p:ph type="body" idx="1"/>
          </p:nvPr>
        </p:nvSpPr>
        <p:spPr>
          <a:xfrm>
            <a:off x="611560" y="260648"/>
            <a:ext cx="7772400" cy="954335"/>
          </a:xfrm>
        </p:spPr>
        <p:txBody>
          <a:bodyPr>
            <a:normAutofit/>
          </a:bodyPr>
          <a:lstStyle/>
          <a:p>
            <a:r>
              <a:rPr lang="ar-IQ" sz="3600" b="1" cap="all" dirty="0">
                <a:solidFill>
                  <a:schemeClr val="tx1"/>
                </a:solidFill>
                <a:latin typeface="+mj-lt"/>
                <a:ea typeface="+mj-ea"/>
                <a:cs typeface="+mj-cs"/>
              </a:rPr>
              <a:t>إذا كُرِّرَ المنادى مضافاً، فلك نصب الاسمينِ معاً</a:t>
            </a:r>
          </a:p>
        </p:txBody>
      </p:sp>
    </p:spTree>
    <p:extLst>
      <p:ext uri="{BB962C8B-B14F-4D97-AF65-F5344CB8AC3E}">
        <p14:creationId xmlns:p14="http://schemas.microsoft.com/office/powerpoint/2010/main" val="388327019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556792"/>
            <a:ext cx="8229600" cy="18002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IQ" dirty="0" smtClean="0"/>
              <a:t>المحاضرة التاسعة</a:t>
            </a:r>
            <a:br>
              <a:rPr lang="ar-IQ" dirty="0" smtClean="0"/>
            </a:br>
            <a:r>
              <a:rPr lang="ar-IQ" dirty="0" smtClean="0"/>
              <a:t>الممنوع من الصرف</a:t>
            </a:r>
            <a:endParaRPr lang="ar-IQ" dirty="0"/>
          </a:p>
        </p:txBody>
      </p:sp>
    </p:spTree>
    <p:extLst>
      <p:ext uri="{BB962C8B-B14F-4D97-AF65-F5344CB8AC3E}">
        <p14:creationId xmlns:p14="http://schemas.microsoft.com/office/powerpoint/2010/main" val="23525120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332656"/>
            <a:ext cx="8959286" cy="1470025"/>
          </a:xfrm>
        </p:spPr>
        <p:txBody>
          <a:bodyPr>
            <a:normAutofit/>
          </a:bodyPr>
          <a:lstStyle/>
          <a:p>
            <a:r>
              <a:rPr lang="ar-IQ"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الاسم الذي لا ينصرفُ (ويُسمّى الممنوعَ من الصرف أيضاً) </a:t>
            </a:r>
          </a:p>
        </p:txBody>
      </p:sp>
      <p:sp>
        <p:nvSpPr>
          <p:cNvPr id="3" name="عنوان فرعي 2"/>
          <p:cNvSpPr>
            <a:spLocks noGrp="1"/>
          </p:cNvSpPr>
          <p:nvPr>
            <p:ph type="subTitle" idx="1"/>
          </p:nvPr>
        </p:nvSpPr>
        <p:spPr>
          <a:xfrm>
            <a:off x="179512" y="1772816"/>
            <a:ext cx="8712968" cy="4896544"/>
          </a:xfrm>
        </p:spPr>
        <p:txBody>
          <a:bodyPr/>
          <a:lstStyle/>
          <a:p>
            <a:r>
              <a:rPr lang="ar-IQ" dirty="0"/>
              <a:t>هو مالا يجوزُ أن يلحقَهُ تنوينٌ ولا كسرةٌ. كأحمدَ ويعقوبَ وعطشانَ.</a:t>
            </a:r>
          </a:p>
          <a:p>
            <a:r>
              <a:rPr lang="ar-IQ" dirty="0"/>
              <a:t>وهو على نوعين نوعٍ يُمنعُ لسبب واحد، ونوع يُمنعُ لسببين.</a:t>
            </a:r>
          </a:p>
          <a:p>
            <a:r>
              <a:rPr lang="ar-IQ" dirty="0"/>
              <a:t>فالممنوع من الصّرف لسببٍ واحد كلُّ اسمٍ كان في آخره ألفُ التأنيث الممدودةُ كصحراءَ وعذراءَ وزكريَّاءَ وأَنصِباءَ. أَو أَلفُهُ المقصورةُ. كحُبلى وذِكرى وجرحى. أو كان على وزن منتهى الجموع كمساجدَ ودراهمَ ومصابيحَ وعصافيرَ.</a:t>
            </a:r>
          </a:p>
          <a:p>
            <a:endParaRPr lang="ar-IQ" dirty="0"/>
          </a:p>
        </p:txBody>
      </p:sp>
    </p:spTree>
    <p:extLst>
      <p:ext uri="{BB962C8B-B14F-4D97-AF65-F5344CB8AC3E}">
        <p14:creationId xmlns:p14="http://schemas.microsoft.com/office/powerpoint/2010/main" val="186199406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02634"/>
          </a:xfrm>
        </p:spPr>
        <p:txBody>
          <a:bodyPr>
            <a:normAutofit/>
          </a:bodyPr>
          <a:lstStyle/>
          <a:p>
            <a:r>
              <a:rPr lang="ar-IQ" dirty="0"/>
              <a:t>(ولا يشترط فيما كان على وزن منتهى الجموع أن يكون جمعاً. بل كل اسم جاء على هذه الصيغة - وإن كان مفرداً - فهو ممنوع من الصرف كسراويل وطباشير وشراحيل) .</a:t>
            </a:r>
            <a:br>
              <a:rPr lang="ar-IQ" dirty="0"/>
            </a:br>
            <a:r>
              <a:rPr lang="ar-IQ" dirty="0"/>
              <a:t>والممنوع من الصّرفِ لسببين إما عَلَمٌ وإما صِفةٌ.</a:t>
            </a:r>
          </a:p>
        </p:txBody>
      </p:sp>
    </p:spTree>
    <p:extLst>
      <p:ext uri="{BB962C8B-B14F-4D97-AF65-F5344CB8AC3E}">
        <p14:creationId xmlns:p14="http://schemas.microsoft.com/office/powerpoint/2010/main" val="421547838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404664"/>
            <a:ext cx="7772400" cy="1470025"/>
          </a:xfrm>
        </p:spPr>
        <p:txBody>
          <a:bodyPr/>
          <a:lstStyle/>
          <a:p>
            <a:r>
              <a:rPr lang="ar-IQ"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العَلَمُ الممنوعُ من الصَّرف</a:t>
            </a:r>
          </a:p>
        </p:txBody>
      </p:sp>
      <p:sp>
        <p:nvSpPr>
          <p:cNvPr id="3" name="عنوان فرعي 2"/>
          <p:cNvSpPr>
            <a:spLocks noGrp="1"/>
          </p:cNvSpPr>
          <p:nvPr>
            <p:ph type="subTitle" idx="1"/>
          </p:nvPr>
        </p:nvSpPr>
        <p:spPr>
          <a:xfrm>
            <a:off x="323528" y="1844824"/>
            <a:ext cx="8352928" cy="4464496"/>
          </a:xfrm>
        </p:spPr>
        <p:txBody>
          <a:bodyPr/>
          <a:lstStyle/>
          <a:p>
            <a:r>
              <a:rPr lang="ar-IQ" dirty="0"/>
              <a:t>يُمنعُ العلَمُ من الصرف في سبعة مواضعَ</a:t>
            </a:r>
          </a:p>
          <a:p>
            <a:r>
              <a:rPr lang="ar-IQ" dirty="0"/>
              <a:t>(1) أن يكون عَلماً مؤنثاً. سواءٌ أكان مؤنثاً بالتاءِ كفاطمةَ وعزّةَ وطلحةَ وحمزةَ، أم مؤنثاً معنويًّا كسُعادَ وزينبَ وسَقَرَ ولَظى. إلا ما كان عربياً ثلاثياً ساكن الوسطِ، كدَعْد وهند وجُمّل، فيجوز منعهُ وصرفهُ والأولى صرفه. إلا أن يكون منقولاً عن مُذكر، كأن تُسميَ امرأة بقَيّس أو سعد، فإنك تمنعه من الصرف وجوباً، وإن كان ساكن الوسط. فإن كان الثلاثيُّ الساكنُ الوسطِ أعجمياً، وجب منعُه كماهَ وجُورَ وحِمْصَ وبَلْخَ ونِيسَ ورُوزَ.</a:t>
            </a:r>
          </a:p>
          <a:p>
            <a:endParaRPr lang="ar-IQ" dirty="0"/>
          </a:p>
        </p:txBody>
      </p:sp>
    </p:spTree>
    <p:extLst>
      <p:ext uri="{BB962C8B-B14F-4D97-AF65-F5344CB8AC3E}">
        <p14:creationId xmlns:p14="http://schemas.microsoft.com/office/powerpoint/2010/main" val="3568976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fontScale="90000"/>
          </a:bodyPr>
          <a:lstStyle/>
          <a:p>
            <a:r>
              <a:rPr lang="ar-IQ" dirty="0" smtClean="0"/>
              <a:t/>
            </a:r>
            <a:br>
              <a:rPr lang="ar-IQ" dirty="0" smtClean="0"/>
            </a:br>
            <a:r>
              <a:rPr lang="ar-IQ" dirty="0"/>
              <a:t/>
            </a:r>
            <a:br>
              <a:rPr lang="ar-IQ" dirty="0"/>
            </a:br>
            <a:r>
              <a:rPr lang="ar-IQ" sz="3600" dirty="0" smtClean="0"/>
              <a:t>وتُسمّى الإضافةُ المعنويةُ أَيضاً "الإضافةَ الحقيقيّةَ" و"الإضافةَ المحضةَ". (وقد سُميت معنوية لأنَّ فائدتها راجعة إلى المعنى، من حيث أنها تفيد تعريف المضاف أو تخصيصه. وسميت حقيقية لأنّ الغرض منها نسبة المضاف إلى المضاف إليه. وهذا هو الغرض الحقيقي من الإضافة. وسميت محضة لأنها خالصة من تقدير انفصال نسبة المضاف من المضاف إليه. فهي على عكس الإضافة اللفظية، كما سترى) .</a:t>
            </a:r>
            <a:br>
              <a:rPr lang="ar-IQ" sz="3600" dirty="0" smtClean="0"/>
            </a:br>
            <a:r>
              <a:rPr lang="ar-IQ" sz="3600" dirty="0" smtClean="0"/>
              <a:t>والإضافةُ اللفظيّةُ ما لا تُفيدُ تعريف المضاف ولا تخصيصَهُ وإنما الغرَضُ منها التّخفيفُ في اللفظ، بحذفِ التنوينِ أَو نوني التّثنيةِ والجمع.</a:t>
            </a:r>
            <a:br>
              <a:rPr lang="ar-IQ" sz="3600" dirty="0" smtClean="0"/>
            </a:br>
            <a:endParaRPr lang="ar-IQ" dirty="0"/>
          </a:p>
        </p:txBody>
      </p:sp>
    </p:spTree>
    <p:extLst>
      <p:ext uri="{BB962C8B-B14F-4D97-AF65-F5344CB8AC3E}">
        <p14:creationId xmlns:p14="http://schemas.microsoft.com/office/powerpoint/2010/main" val="311552946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fontScale="90000"/>
          </a:bodyPr>
          <a:lstStyle/>
          <a:p>
            <a:r>
              <a:rPr lang="ar-IQ" sz="4000" dirty="0"/>
              <a:t>وإذا سمّيتَ مذكراً بنحو "سعاد وزينب وعَناق وعقرب وعنكبوت" من الأسماء المؤنثة وضعاً، الزائدة على ثلاثة أحرف، منعته من الصرف، العلمية والتأنيث الأصلي. فإن كان على ثلاثة أحرف، كدعدٍ وعُنُقٍ، صرفته. وإن كان التأنيث عارضاً، كدلالَ وربابَ وودادَ، أعلاماً لأنثى، منعتها من الصرف. فإن سميتَ بها مذكراً صرفتها، لأنها في الأصل مذكَّرات. فالدلال والوداد مصدران. والرباب السحاب الأبيض، وبه سُميت المرأة. أما إن سميتَ مذكراً بصفة من صفات المؤنث الخالية من التاءِ، فانك تصرفه، كأن تسميَ رجلا مُرضعاً أو مُتْئماً. والكوفيون يمنعونه من الصرف.</a:t>
            </a:r>
            <a:endParaRPr lang="ar-IQ" dirty="0"/>
          </a:p>
        </p:txBody>
      </p:sp>
    </p:spTree>
    <p:extLst>
      <p:ext uri="{BB962C8B-B14F-4D97-AF65-F5344CB8AC3E}">
        <p14:creationId xmlns:p14="http://schemas.microsoft.com/office/powerpoint/2010/main" val="28898519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18658"/>
          </a:xfrm>
        </p:spPr>
        <p:txBody>
          <a:bodyPr>
            <a:normAutofit/>
          </a:bodyPr>
          <a:lstStyle/>
          <a:p>
            <a:r>
              <a:rPr lang="ar-IQ" sz="3600" dirty="0"/>
              <a:t>(2) أن يكونَ عَلماً أعجمياً زائداً على ثلاثة أحرف كإبراهيم وأنطونَ وإنما يُمنعُ إذا كانت عَلميَّته في لغته. فإن كان في لغته اسمَ جنسٍ، كلجامٍ وفِرَندٍ ونحوهما مما يُستعمَل في لغته علماً، يصرَفْ إن سميتَ به.</a:t>
            </a:r>
            <a:br>
              <a:rPr lang="ar-IQ" sz="3600" dirty="0"/>
            </a:br>
            <a:r>
              <a:rPr lang="ar-IQ" sz="3600" dirty="0"/>
              <a:t>وما كان منه على ثلاثةِ أحرفٍ صُرفَ، سواءٌ أكان مُحرّكَ الوسَط، نحو لَمَكٍ، أم ساكنَهُ، كنُوحٍ وجُولٍ وجاكٍ. (وقيل ما كان محرك الوسط يمنع، وما كان ساكنه يصرف، وقيل ما كان ساكنه يصرف ويمنع. وليس بشيء والصرف في كل ذلك هو ما اعتمده المحققون من النحاة) </a:t>
            </a:r>
          </a:p>
        </p:txBody>
      </p:sp>
    </p:spTree>
    <p:extLst>
      <p:ext uri="{BB962C8B-B14F-4D97-AF65-F5344CB8AC3E}">
        <p14:creationId xmlns:p14="http://schemas.microsoft.com/office/powerpoint/2010/main" val="25131222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rmAutofit/>
          </a:bodyPr>
          <a:lstStyle/>
          <a:p>
            <a:r>
              <a:rPr lang="ar-IQ" sz="3600" dirty="0"/>
              <a:t>(3) أن يكون عَلماً موازناً للفعل. ولا فرقَ بين أن يكون منقولاً عن فعل، كيَشكُرَ ويزيدَ وشمَّرَ. أو عن اسمٍ على وزنه، كدُئِل وإستبرَقَ واسعدَ، مُسمَّى بها.</a:t>
            </a:r>
            <a:br>
              <a:rPr lang="ar-IQ" sz="3600" dirty="0"/>
            </a:br>
            <a:r>
              <a:rPr lang="ar-IQ" sz="3600" dirty="0"/>
              <a:t>والمعتبرُ في المنع إنما هو الوزنُ المختصُّ بالفعلِ، أو الغالبُ فيه. أمّا الوزنُ الغالبُ في الاسم، الكثيرُ فيه، فلا يُعتبرُ، وإن شاركه فيه الفعلُ. وذلك كأن يكون على وزن "فَعَل" كحَسَنٍ ورجبٍ. أو "فَعِل" ككَتِفٍ وخَصِرٍ. أو "فَعُل" كعَضُدٍ. أو "فاعِل" كصالحٍ. أو "فَعلَلَ" كجعفرٍ فإن سميتَ بما كان على هذه الأوزان انصرف.</a:t>
            </a:r>
            <a:br>
              <a:rPr lang="ar-IQ" sz="3600" dirty="0"/>
            </a:br>
            <a:endParaRPr lang="ar-IQ" sz="3600" dirty="0"/>
          </a:p>
        </p:txBody>
      </p:sp>
    </p:spTree>
    <p:extLst>
      <p:ext uri="{BB962C8B-B14F-4D97-AF65-F5344CB8AC3E}">
        <p14:creationId xmlns:p14="http://schemas.microsoft.com/office/powerpoint/2010/main" val="281504195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Autofit/>
          </a:bodyPr>
          <a:lstStyle/>
          <a:p>
            <a:r>
              <a:rPr lang="ar-IQ" sz="3600" b="1" dirty="0" smtClean="0">
                <a:solidFill>
                  <a:schemeClr val="accent6">
                    <a:lumMod val="75000"/>
                  </a:schemeClr>
                </a:solidFill>
              </a:rPr>
              <a:t>فــــــائـــــــدة</a:t>
            </a:r>
            <a:r>
              <a:rPr lang="ar-IQ" sz="3200" dirty="0"/>
              <a:t/>
            </a:r>
            <a:br>
              <a:rPr lang="ar-IQ" sz="3200" dirty="0"/>
            </a:br>
            <a:r>
              <a:rPr lang="ar-IQ" sz="3200" dirty="0"/>
              <a:t>(1) إن ما جاء على وزن الفعل، مما سميت به ثلاثة أَنواع نوع منقول عن اسم كدُئل واستبرق. ونوع منقول عن صفة كأحمر وأَزرق. ونوع منقول عن فعل كيشكر ويزيد. وكلها يشترط في منعها من الصرف أَن تكون على وزن يختص بالفعل أَو يغلب فيه، كما تقدم. ومن العلماء كعيسى بن عمر - شيخ الخليل وسيبويه - ومن تابعه، من يمنع العلم المنقول عن فعل مطلقاً، وإن جاء على ما يغلب في الأسماء. كأن تسمي رجلا "كتب، او حمدَ او طرف او حوقل". ويصرف ما عداه من المنقول عن اسم كرجب او عن صفة كحسن. وما قوله ببعيد من الصواب. خالفه الجمهور. وفي مقدمتهم تلميذه سيبويه. لأن النقل عن الفعل ليس كالنقل عن اسم او صفة. فهو قوة له في منعه من الصرف  </a:t>
            </a:r>
          </a:p>
        </p:txBody>
      </p:sp>
    </p:spTree>
    <p:extLst>
      <p:ext uri="{BB962C8B-B14F-4D97-AF65-F5344CB8AC3E}">
        <p14:creationId xmlns:p14="http://schemas.microsoft.com/office/powerpoint/2010/main" val="25271260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83362"/>
          </a:xfrm>
        </p:spPr>
        <p:txBody>
          <a:bodyPr>
            <a:normAutofit fontScale="90000"/>
          </a:bodyPr>
          <a:lstStyle/>
          <a:p>
            <a:r>
              <a:rPr lang="ar-IQ" sz="3100" dirty="0" smtClean="0"/>
              <a:t>(</a:t>
            </a:r>
            <a:r>
              <a:rPr lang="ar-IQ" sz="3100" dirty="0"/>
              <a:t>2) العلم المنقول عن فعل، يجوز أَن تعامله معاملة الأسماء الممنوعة من الصرف فترفعه بالضمة، وتنصبه وتجره بالفتحة. ويجوز أَن تعامله معاملة الجملة المحكية. فإن روعي في أَصل النقل. أَنه منقول من الفعل مجرداً عن ضميره، يعرب إِعراب ما لا ينصرف، وهذا هو الأكثر في الأفعال المنقولة. فتقول "جاء يشكر وشمر، ورأيت يشكر واشمر، ومررت بيشكر وشمر". وإن كان مراعى فيه أَنه منقول عن الجملة. أَي عن الفعل مضمراً فيه الفاعل، يعرب إعراب الجملة المحكية فتبقيه على حاله من الحركة أَو السكون، رفعاً ونصباً وجراً. لأنه نقل عن جملة محكية". فيحكة على ما كان عليه. فإن سميت رجلا "يكتب أو استخرج"، باعتبار أن كل واحد منهما جملة مشتملة على فعل وفاعل مضمر، قلت جاء يكتب واستخرج" ورأَيت يكتب واستخرج، ومررت بيكتب واستخرج".</a:t>
            </a:r>
            <a:br>
              <a:rPr lang="ar-IQ" sz="3100" dirty="0"/>
            </a:br>
            <a:r>
              <a:rPr lang="ar-IQ" sz="3100" dirty="0"/>
              <a:t>وعليه قوله [من الرجز]</a:t>
            </a:r>
            <a:br>
              <a:rPr lang="ar-IQ" sz="3100" dirty="0"/>
            </a:br>
            <a:r>
              <a:rPr lang="ar-IQ" sz="3100" dirty="0"/>
              <a:t>نبئت أَخوالي، بني تزيد ... ظلماً علينا لهم فديد</a:t>
            </a:r>
          </a:p>
        </p:txBody>
      </p:sp>
    </p:spTree>
    <p:extLst>
      <p:ext uri="{BB962C8B-B14F-4D97-AF65-F5344CB8AC3E}">
        <p14:creationId xmlns:p14="http://schemas.microsoft.com/office/powerpoint/2010/main" val="369236275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fontScale="90000"/>
          </a:bodyPr>
          <a:lstStyle/>
          <a:p>
            <a:r>
              <a:rPr lang="ar-IQ" sz="4000" dirty="0" smtClean="0"/>
              <a:t/>
            </a:r>
            <a:br>
              <a:rPr lang="ar-IQ" sz="4000" dirty="0" smtClean="0"/>
            </a:br>
            <a:r>
              <a:rPr lang="ar-IQ" sz="4000" dirty="0"/>
              <a:t/>
            </a:r>
            <a:br>
              <a:rPr lang="ar-IQ" sz="4000" dirty="0"/>
            </a:br>
            <a:r>
              <a:rPr lang="ar-IQ" sz="4000" dirty="0" smtClean="0"/>
              <a:t>(</a:t>
            </a:r>
            <a:r>
              <a:rPr lang="ar-IQ" sz="4000" dirty="0"/>
              <a:t>3) ما كان مبدوءاً بهمزة وصل من الافعال التي سميت بها، فإنك تقطع همزته بعد نقله إلى العلمية. لانه يلتحق بنظائره من الاسماء بعد التسمية به. فإن سميت بانصرف واستخرج ونحوهما، قلت "جاء انطلقُ واستخرجُ"، بقطع الهمزة. أما الاسماء المسمى، بها، كانطلاق واستخراج، فلا تقطع همزتها بعد التسمية بها، بل تبقى على حالها. لان نظيرها من الاسماء همزته موصولة.</a:t>
            </a:r>
            <a:br>
              <a:rPr lang="ar-IQ" sz="4000" dirty="0"/>
            </a:br>
            <a:r>
              <a:rPr lang="ar-IQ" sz="4000" dirty="0"/>
              <a:t>(4) ان يكون علماً مُركباً تركيبَ مزجٍ، غيرَ مختومٍ بوَيْهِ كبعلبكَّ وحَضْرَموْتَ ومَعْديْ كَرِبَ وقالِيْ قَلا.</a:t>
            </a:r>
            <a:br>
              <a:rPr lang="ar-IQ" sz="4000" dirty="0"/>
            </a:br>
            <a:r>
              <a:rPr lang="ar-IQ" sz="4000" dirty="0"/>
              <a:t>(5) أَن يكون عَلماً مزيداً فيه الألف والنونُ كعُثمانَ وعِمران وغَطفانَ.</a:t>
            </a:r>
            <a:br>
              <a:rPr lang="ar-IQ" sz="4000" dirty="0"/>
            </a:br>
            <a:r>
              <a:rPr lang="ar-IQ" dirty="0"/>
              <a:t/>
            </a:r>
            <a:br>
              <a:rPr lang="ar-IQ" dirty="0"/>
            </a:br>
            <a:endParaRPr lang="ar-IQ" dirty="0"/>
          </a:p>
        </p:txBody>
      </p:sp>
    </p:spTree>
    <p:extLst>
      <p:ext uri="{BB962C8B-B14F-4D97-AF65-F5344CB8AC3E}">
        <p14:creationId xmlns:p14="http://schemas.microsoft.com/office/powerpoint/2010/main" val="178107976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394722"/>
          </a:xfrm>
        </p:spPr>
        <p:txBody>
          <a:bodyPr>
            <a:noAutofit/>
          </a:bodyPr>
          <a:lstStyle/>
          <a:p>
            <a:r>
              <a:rPr lang="ar-IQ" sz="3600" dirty="0"/>
              <a:t>(6) أَن يكون عَلماً معدولاً بأن يكون على وزن "فُعَل". فيُقَدَّرُ معدولاً على وزن "فاعلٍ". وذلك كعُمَرَ وزُفَر وزُحل وثُعَلَ. وهي معدولةٌ عن عامرٍ وزافرٍ وزاحلٍ وثاعلٍ.</a:t>
            </a:r>
            <a:br>
              <a:rPr lang="ar-IQ" sz="3600" dirty="0"/>
            </a:br>
            <a:r>
              <a:rPr lang="ar-IQ" sz="3600" dirty="0"/>
              <a:t>وهذا العدل تقديري لا حقيقي. وذلك ان النحاة وجدوا الأعلام التي على وزن "فعل" غير منصرفة، وليس فيها إلا العلمية. وهي لا تكفي وحدها في منع الصرف فقدروا أنها معدولة عن وزن "فاعل"، لأن صيغة "فعل" وردت كثيراً محولة عن وزن فاعل كغُدَر وفُسَق بمعنى غادر وفاسق) .</a:t>
            </a:r>
            <a:br>
              <a:rPr lang="ar-IQ" sz="3600" dirty="0"/>
            </a:br>
            <a:r>
              <a:rPr lang="ar-IQ" sz="3600" dirty="0"/>
              <a:t>وما سُمعَ منصرفاً، مما كان على هذا الوزن، كأُدَدٍ، لم يُحكم بعدلهِ.</a:t>
            </a:r>
            <a:br>
              <a:rPr lang="ar-IQ" sz="3600" dirty="0"/>
            </a:br>
            <a:r>
              <a:rPr lang="ar-IQ" sz="3600" dirty="0"/>
              <a:t>وقد أَحصى النحاةُ ما سُمعَ من ذلك غيرَ مُنصرفٍ فكان خمسةَ عشرَ</a:t>
            </a:r>
          </a:p>
        </p:txBody>
      </p:sp>
    </p:spTree>
    <p:extLst>
      <p:ext uri="{BB962C8B-B14F-4D97-AF65-F5344CB8AC3E}">
        <p14:creationId xmlns:p14="http://schemas.microsoft.com/office/powerpoint/2010/main" val="17256344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916832"/>
            <a:ext cx="8229600" cy="2304256"/>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ar-IQ" dirty="0" smtClean="0"/>
              <a:t/>
            </a:r>
            <a:br>
              <a:rPr lang="ar-IQ" dirty="0" smtClean="0"/>
            </a:br>
            <a:r>
              <a:rPr lang="ar-IQ" sz="5300" dirty="0" smtClean="0"/>
              <a:t>المحاضرة العاشرة</a:t>
            </a:r>
            <a:br>
              <a:rPr lang="ar-IQ" sz="5300" dirty="0" smtClean="0"/>
            </a:br>
            <a:r>
              <a:rPr lang="ar-IQ" sz="5300" dirty="0" smtClean="0"/>
              <a:t>التوكيد</a:t>
            </a:r>
            <a:br>
              <a:rPr lang="ar-IQ" sz="5300" dirty="0" smtClean="0"/>
            </a:br>
            <a:endParaRPr lang="ar-IQ" dirty="0"/>
          </a:p>
        </p:txBody>
      </p:sp>
    </p:spTree>
    <p:extLst>
      <p:ext uri="{BB962C8B-B14F-4D97-AF65-F5344CB8AC3E}">
        <p14:creationId xmlns:p14="http://schemas.microsoft.com/office/powerpoint/2010/main" val="369690662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18658"/>
          </a:xfrm>
        </p:spPr>
        <p:txBody>
          <a:bodyPr anchor="t"/>
          <a:lstStyle/>
          <a:p>
            <a:r>
              <a:rPr lang="ar-IQ" dirty="0" smtClean="0"/>
              <a:t>(التَّوكيد</a:t>
            </a:r>
            <a:r>
              <a:rPr lang="ar-IQ" dirty="0"/>
              <a:t>)</a:t>
            </a:r>
            <a:br>
              <a:rPr lang="ar-IQ" dirty="0"/>
            </a:br>
            <a:r>
              <a:rPr lang="ar-IQ" dirty="0"/>
              <a:t>التَّوكيدُ (أو التأكيدُ) تكريرٌ يُرادُ به تثبيتُ أمرِ المُكرَّر في نفس السامعِ، نحو "جاءَ عليٌّ نفسُهُ"، ونحو "جاءَ عليٌّ عليٌّ«</a:t>
            </a:r>
            <a:br>
              <a:rPr lang="ar-IQ" dirty="0"/>
            </a:br>
            <a:r>
              <a:rPr lang="ar-IQ" dirty="0"/>
              <a:t>وفي التّوكيدِ ثلاثةُ مباحث</a:t>
            </a:r>
            <a:br>
              <a:rPr lang="ar-IQ" dirty="0"/>
            </a:br>
            <a:r>
              <a:rPr lang="ar-IQ" dirty="0"/>
              <a:t>1- التَّوْكيدُ اللَّفْظيُّ</a:t>
            </a:r>
            <a:br>
              <a:rPr lang="ar-IQ" dirty="0"/>
            </a:br>
            <a:r>
              <a:rPr lang="ar-IQ" dirty="0"/>
              <a:t>التّوكيدُ قسمانِ لفظيٌّ ومعنويٌّ.</a:t>
            </a:r>
            <a:br>
              <a:rPr lang="ar-IQ" dirty="0"/>
            </a:br>
            <a:endParaRPr lang="ar-IQ" dirty="0"/>
          </a:p>
        </p:txBody>
      </p:sp>
    </p:spTree>
    <p:extLst>
      <p:ext uri="{BB962C8B-B14F-4D97-AF65-F5344CB8AC3E}">
        <p14:creationId xmlns:p14="http://schemas.microsoft.com/office/powerpoint/2010/main" val="340179075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fontScale="90000"/>
          </a:bodyPr>
          <a:lstStyle/>
          <a:p>
            <a:r>
              <a:rPr lang="ar-IQ" dirty="0" smtClean="0"/>
              <a:t/>
            </a:r>
            <a:br>
              <a:rPr lang="ar-IQ" dirty="0" smtClean="0"/>
            </a:br>
            <a:r>
              <a:rPr lang="ar-IQ" dirty="0" smtClean="0"/>
              <a:t>وفي </a:t>
            </a:r>
            <a:r>
              <a:rPr lang="ar-IQ" dirty="0"/>
              <a:t>التّوكيدِ ثلاثةُ مباحث</a:t>
            </a:r>
            <a:br>
              <a:rPr lang="ar-IQ" dirty="0"/>
            </a:br>
            <a:r>
              <a:rPr lang="ar-IQ" dirty="0"/>
              <a:t>1- التَّوْكيدُ اللَّفْظيُّ</a:t>
            </a:r>
            <a:br>
              <a:rPr lang="ar-IQ" dirty="0"/>
            </a:br>
            <a:r>
              <a:rPr lang="ar-IQ" dirty="0"/>
              <a:t>التّوكيدُ قسمانِ لفظيٌّ ومعنويٌّ.</a:t>
            </a:r>
            <a:br>
              <a:rPr lang="ar-IQ" dirty="0"/>
            </a:br>
            <a:r>
              <a:rPr lang="ar-IQ" dirty="0"/>
              <a:t>فاللفظي يكونُ بإعادةِ المُؤكّدِ بلفظهِ أو بمرادفه، سواءٌ أكان اسماً ظاهراً، أم ضميراً، أم فعلاً، أم حرفاً، أم جملةً. فالظاهرُ نحو "جاءَ عليٌّ عليٌّ". والضمير نحو "جئتَ أنتَ. وقُمنا نحنُ". ومنه قوله تعالى {يا آدمُ اسكُنْ أنتَ وزَوجُكَ الجنّةَ} والفعلُ نحو "جاءَ جاءَ عليٌّ" </a:t>
            </a:r>
            <a:r>
              <a:rPr lang="ar-IQ" dirty="0" smtClean="0"/>
              <a:t/>
            </a:r>
            <a:br>
              <a:rPr lang="ar-IQ" dirty="0" smtClean="0"/>
            </a:br>
            <a:r>
              <a:rPr lang="ar-IQ" dirty="0"/>
              <a:t/>
            </a:r>
            <a:br>
              <a:rPr lang="ar-IQ" dirty="0"/>
            </a:br>
            <a:endParaRPr lang="ar-IQ" dirty="0"/>
          </a:p>
        </p:txBody>
      </p:sp>
    </p:spTree>
    <p:extLst>
      <p:ext uri="{BB962C8B-B14F-4D97-AF65-F5344CB8AC3E}">
        <p14:creationId xmlns:p14="http://schemas.microsoft.com/office/powerpoint/2010/main" val="84553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90666"/>
          </a:xfrm>
        </p:spPr>
        <p:txBody>
          <a:bodyPr>
            <a:normAutofit fontScale="90000"/>
          </a:bodyPr>
          <a:lstStyle/>
          <a:p>
            <a:r>
              <a:rPr lang="ar-IQ" dirty="0" smtClean="0"/>
              <a:t>وضابطُها أَن يكون المضاف اسمَ فاعلٍ أو مُبالغةَ اسمِ فاعلٍ، أو اسمَ مفعولٍ، أو صفةً مُشبّهةً، بشرط أن تضافَ هذهِ الصفاتُ إلى فاعلها أو مفعولها في المعنى، نحو "هذا الرجلُ طالبُ علمٍ. رأَيتُ رجلاً نَصّارَ المظلومِ. أنصرْ رجلاً مهضومَ الحقِّ. عاشِرْ رجلاً حسَنَ الخُلُق".</a:t>
            </a:r>
            <a:br>
              <a:rPr lang="ar-IQ" dirty="0" smtClean="0"/>
            </a:br>
            <a:r>
              <a:rPr lang="ar-IQ" dirty="0" smtClean="0"/>
              <a:t>والدليلُ على بقاءِ المضافِ فيها على تنكيرهِ أنهُ قد وُصفت به النكرةُ،</a:t>
            </a:r>
            <a:endParaRPr lang="ar-IQ" dirty="0"/>
          </a:p>
        </p:txBody>
      </p:sp>
    </p:spTree>
    <p:extLst>
      <p:ext uri="{BB962C8B-B14F-4D97-AF65-F5344CB8AC3E}">
        <p14:creationId xmlns:p14="http://schemas.microsoft.com/office/powerpoint/2010/main" val="8054762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r>
              <a:rPr lang="ar-IQ" sz="3600" dirty="0"/>
              <a:t>والحرفُ نحو "لا، لا أبوحُ بالسرّ. والجملةُ نحو "جاءَ عليٌّ، جاءَ عليٌّ، وعليٌّ مجتهدٌ، عليّلإ مجتهدٌ". والمرادفُ نحو "أتى جاءَ عليٌّ".</a:t>
            </a:r>
            <a:br>
              <a:rPr lang="ar-IQ" sz="3600" dirty="0"/>
            </a:br>
            <a:r>
              <a:rPr lang="ar-IQ" sz="3600" dirty="0"/>
              <a:t>وفائدةُ التوكيدِ اللفظيِّ تقريرُ المؤكدِ في نفسِ السامعِ وتمكينُهُ في قلبِهِ، وإزالةُ ما في نفسهِ من الشُّبهة فيه. (فانك ان قلت "جاءَ علي"، فان اعتقدَ المخاطب أن الجائي هو لا غيره ادميت بذلك وأن أنكرَ، أو ظهرت عليه دلائل الانكار، كرّرت لفظ "علي" دفعاً لإنكاره، أو ازالة للشبهة التي عرضت له. وان قلت "جاءَ علي، جاء علي"، فانما تقول ذلك اذا أنكر السامع مجيئه، أو لاحت عليه شبهةٌ فيه، فتثبت ذلك في قلبه وتُميط عنه الشبهة) .</a:t>
            </a:r>
            <a:br>
              <a:rPr lang="ar-IQ" sz="3600" dirty="0"/>
            </a:br>
            <a:endParaRPr lang="ar-IQ" sz="3600" dirty="0"/>
          </a:p>
        </p:txBody>
      </p:sp>
    </p:spTree>
    <p:extLst>
      <p:ext uri="{BB962C8B-B14F-4D97-AF65-F5344CB8AC3E}">
        <p14:creationId xmlns:p14="http://schemas.microsoft.com/office/powerpoint/2010/main" val="421892601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chor="t">
            <a:normAutofit/>
          </a:bodyPr>
          <a:lstStyle/>
          <a:p>
            <a:r>
              <a:rPr lang="ar-IQ" dirty="0"/>
              <a:t>التَّوْكيدُ الْمَعنَوِيُّ</a:t>
            </a:r>
            <a:br>
              <a:rPr lang="ar-IQ" dirty="0"/>
            </a:br>
            <a:r>
              <a:rPr lang="ar-IQ" dirty="0"/>
              <a:t>التّوكيدُ المعنوي يكونُ بذكرِ "النّفسِ أو العينِ أو جميع أو عامّةٍ أو كلاَ أو كلتا، على شرطِ أن تُضاف هذه المؤكّداتُ إلى ضميرٍ يُناسِبُ المؤكّدَ</a:t>
            </a:r>
            <a:br>
              <a:rPr lang="ar-IQ" dirty="0"/>
            </a:br>
            <a:r>
              <a:rPr lang="ar-IQ" dirty="0"/>
              <a:t>نحو "جاءَ الرجلُ عينُه، والرجلانِ أنفُسهُما. رأيتُ القومَ كلّهم. أحسنتُ إلى فُقراءِ القريةِ عامَّتِهم. جاءَ الرجلانِ كلاهما، والمرأتانِ كلتاهما"</a:t>
            </a:r>
          </a:p>
        </p:txBody>
      </p:sp>
    </p:spTree>
    <p:extLst>
      <p:ext uri="{BB962C8B-B14F-4D97-AF65-F5344CB8AC3E}">
        <p14:creationId xmlns:p14="http://schemas.microsoft.com/office/powerpoint/2010/main" val="4294071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Autofit/>
          </a:bodyPr>
          <a:lstStyle/>
          <a:p>
            <a:r>
              <a:rPr lang="ar-IQ" sz="3600" dirty="0"/>
              <a:t>وتُسمّى هذه الإضافةُ أيضاً "الإضافةَ المجازيَّةَ" و"الإضافةَ غيرَ المحضة".</a:t>
            </a:r>
            <a:br>
              <a:rPr lang="ar-IQ" sz="3600" dirty="0"/>
            </a:br>
            <a:r>
              <a:rPr lang="ar-IQ" sz="3600" dirty="0"/>
              <a:t>(أما تسميتها باللفظية فلانّ فائدتها راجعة إلى اللفظ فقط، وهو التخفيف اللفظي، بحذف التنوين ونوني التثنية والجمع. وأما تسميتها بالمجازية فلانها لغير الغرض الأصلي من الإضافة. وانما هي للتخفيف، كما علمت. وأما تسميتها بغير المحضة فلانها ليست اضافة خالصة بالمعنى المراد من الإضافة بل هي على تقدير الانفصال، ألا ترى أنك تقول فيما تقدَّم "هذا الرجل طالبٌ علماً. رأيت رجلاً نصاراً للمظلوم. انصر رجلاً مهضوماً حقّه. عاشر رجلاً حسناً خلقُه") .</a:t>
            </a:r>
          </a:p>
        </p:txBody>
      </p:sp>
    </p:spTree>
    <p:extLst>
      <p:ext uri="{BB962C8B-B14F-4D97-AF65-F5344CB8AC3E}">
        <p14:creationId xmlns:p14="http://schemas.microsoft.com/office/powerpoint/2010/main" val="236405947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3834</Words>
  <Application>Microsoft Office PowerPoint</Application>
  <PresentationFormat>عرض على الشاشة (3:4)‏</PresentationFormat>
  <Paragraphs>215</Paragraphs>
  <Slides>81</Slides>
  <Notes>0</Notes>
  <HiddenSlides>0</HiddenSlides>
  <MMClips>0</MMClips>
  <ScaleCrop>false</ScaleCrop>
  <HeadingPairs>
    <vt:vector size="4" baseType="variant">
      <vt:variant>
        <vt:lpstr>نسق</vt:lpstr>
      </vt:variant>
      <vt:variant>
        <vt:i4>9</vt:i4>
      </vt:variant>
      <vt:variant>
        <vt:lpstr>عناوين الشرائح</vt:lpstr>
      </vt:variant>
      <vt:variant>
        <vt:i4>81</vt:i4>
      </vt:variant>
    </vt:vector>
  </HeadingPairs>
  <TitlesOfParts>
    <vt:vector size="90" baseType="lpstr">
      <vt:lpstr>نسق Office</vt:lpstr>
      <vt:lpstr>سمة Office</vt:lpstr>
      <vt:lpstr>1_سمة Office</vt:lpstr>
      <vt:lpstr>2_سمة Office</vt:lpstr>
      <vt:lpstr>3_سمة Office</vt:lpstr>
      <vt:lpstr>4_سمة Office</vt:lpstr>
      <vt:lpstr>5_سمة Office</vt:lpstr>
      <vt:lpstr>6_سمة Office</vt:lpstr>
      <vt:lpstr>7_سمة Office</vt:lpstr>
      <vt:lpstr>محاضرات النحو العربي قسم اللغة العربية </vt:lpstr>
      <vt:lpstr>(الإضافة)</vt:lpstr>
      <vt:lpstr>أَنواعُ الإِضافةِ</vt:lpstr>
      <vt:lpstr>ظرفاً للمضاف. وتفيدُ زمانَ المضافِ أَو مكانَهُ، نحو "سَهَرُ الليلِ مَضنٍ وقُعودُ الدارِ مُخْمِلٌ". ومن ذلك أَن تقول "كان فلانٌ رفيقَ المدرسةِ، وإلفَ الصّبا، وصديقَ الأيام الغابرة". قال تعالى {يا صاحبَي السّجنِ} . والتشبيهيّةُ ما كانت على تقدير "كاف التَّشبيهِ". وضابطُها أن يَضافَ المُشبَّهُ بهِ إلى المشبَّه، نحو "انتثرَ لُؤْلؤُ الدمعِ على وَردِ الْخدودِ" ومنه قول الشاعر [من الكامل] وَالرِّيحُ تَعبَثُ بِالْغُصُونِ، وقَدْ جَرَى ... ذَهَبُ الأَصيلِ عَلى لُجَيْنِ الْمَاءِ</vt:lpstr>
      <vt:lpstr>2- الإِضافةُ الْمَعنَويَّةُ وَالإِضافةُ اللَّفْظيَّة</vt:lpstr>
      <vt:lpstr> إلاّ إذا كان المضافُ مُتَوغِّلاً في الإبهام والتّنكير، فلا تُفيدُهُ إضافتُهُ إلى المعرفة تعريفاً، وذلك مثل صغيرٍ ومِثلٍ وشِبهٍ ونظيرٍ"، نحو "جاءَ رجلٌ غيرُك، أَو مثل سليمٍ، أو شبهُ خليلٍ، أَو نظيرُ سعيدٍ«أَلا ترى أَنها وقعت صفةً لرجلٍ، وهو نكرةٌ، ولو عُرِّفت بالإضافة لَمَا جاز أَن تُوصفَ بها النكرةُ، وكذا المضافُ إلى ضمير يعودُ إلى نكرة، فلا يتعرَّف بالإضافة إليه، نحو "جاءني رجلٌ وأخوه. رُبَّ رجلٍ وولدهِ. كم رجلٍ وأَولادهِ". </vt:lpstr>
      <vt:lpstr>  وتُسمّى الإضافةُ المعنويةُ أَيضاً "الإضافةَ الحقيقيّةَ" و"الإضافةَ المحضةَ". (وقد سُميت معنوية لأنَّ فائدتها راجعة إلى المعنى، من حيث أنها تفيد تعريف المضاف أو تخصيصه. وسميت حقيقية لأنّ الغرض منها نسبة المضاف إلى المضاف إليه. وهذا هو الغرض الحقيقي من الإضافة. وسميت محضة لأنها خالصة من تقدير انفصال نسبة المضاف من المضاف إليه. فهي على عكس الإضافة اللفظية، كما سترى) . والإضافةُ اللفظيّةُ ما لا تُفيدُ تعريف المضاف ولا تخصيصَهُ وإنما الغرَضُ منها التّخفيفُ في اللفظ، بحذفِ التنوينِ أَو نوني التّثنيةِ والجمع. </vt:lpstr>
      <vt:lpstr>وضابطُها أَن يكون المضاف اسمَ فاعلٍ أو مُبالغةَ اسمِ فاعلٍ، أو اسمَ مفعولٍ، أو صفةً مُشبّهةً، بشرط أن تضافَ هذهِ الصفاتُ إلى فاعلها أو مفعولها في المعنى، نحو "هذا الرجلُ طالبُ علمٍ. رأَيتُ رجلاً نَصّارَ المظلومِ. أنصرْ رجلاً مهضومَ الحقِّ. عاشِرْ رجلاً حسَنَ الخُلُق". والدليلُ على بقاءِ المضافِ فيها على تنكيرهِ أنهُ قد وُصفت به النكرةُ،</vt:lpstr>
      <vt:lpstr>وتُسمّى هذه الإضافةُ أيضاً "الإضافةَ المجازيَّةَ" و"الإضافةَ غيرَ المحضة". (أما تسميتها باللفظية فلانّ فائدتها راجعة إلى اللفظ فقط، وهو التخفيف اللفظي، بحذف التنوين ونوني التثنية والجمع. وأما تسميتها بالمجازية فلانها لغير الغرض الأصلي من الإضافة. وانما هي للتخفيف، كما علمت. وأما تسميتها بغير المحضة فلانها ليست اضافة خالصة بالمعنى المراد من الإضافة بل هي على تقدير الانفصال، ألا ترى أنك تقول فيما تقدَّم "هذا الرجل طالبٌ علماً. رأيت رجلاً نصاراً للمظلوم. انصر رجلاً مهضوماً حقّه. عاشر رجلاً حسناً خلقُه") .</vt:lpstr>
      <vt:lpstr>المحاضرة الثانية  أحكام الاضافة</vt:lpstr>
      <vt:lpstr>3- أَحكامُ المُضافِ</vt:lpstr>
      <vt:lpstr>  (ولا يقال "المكرم سليم، والمكرمات سليم، والكاتب درس"، لأن المضاف هنا ليس مثنى، ولا جمعَ مذكر سالماً، ولا مضافاً الى ما فيه "ألى" أو الى اسم مضاف الى ما فيه "أل". بل يقال "مكرم سليم، ومكرمات سليم، وكاتب درس". بتجريد المضاف من "أل") . وجوَّزَ الفَرّاءُ إضافةَ الوصفِ المقترنِ بأل إلى كل اسمِ معرفةٍ، بلا قيدٍ ولا شرطٍ. والذوقُ العربيُّ لا يأبى ذلك.  </vt:lpstr>
      <vt:lpstr>3- بَعْضُ أَحكامٍ للإِضافة</vt:lpstr>
      <vt:lpstr>أما إذا لم يصحَّ الاستغناءُ عن المضاف، بحيثُ لو حُذفَ لَفَسدَ المعنى، فمُراعاةُ تأنيثِ المضاف أو تذكيرِهِ واجبةٌ، نحو "جاءَ غُلامُ فاطمةَ، وسافرتْ غلامةُ خليلٍ"، فلا يقالُ "جاءَت غلامُ فاطمةَ"، ولا "سافر غلامةُ خليل"، إذ لو حُذف المضافُ في المثالين، لفسدَ المعنى.</vt:lpstr>
      <vt:lpstr>المحاضرة الثالثة أفعال المدح والذم </vt:lpstr>
      <vt:lpstr> أفعال المدح والذم </vt:lpstr>
      <vt:lpstr>عرض تقديمي في PowerPoint</vt:lpstr>
      <vt:lpstr>عرض تقديمي في PowerPoint</vt:lpstr>
      <vt:lpstr>عرض تقديمي في PowerPoint</vt:lpstr>
      <vt:lpstr>نعم وبئس وساء</vt:lpstr>
      <vt:lpstr>عرض تقديمي في PowerPoint</vt:lpstr>
      <vt:lpstr>المحاضرة الرابعة العدد</vt:lpstr>
      <vt:lpstr>تعريف العدد والمعدود في اللغة العربية</vt:lpstr>
      <vt:lpstr>أنواع العدد الاصلي  </vt:lpstr>
      <vt:lpstr>أحكام العدد في اللغة العربية</vt:lpstr>
      <vt:lpstr> وينظر الى المفرد لا الى الجمع من حيث تذكير المعدود وتأنيثه (ثلاثة قطارات)لان المفرد قطار، (ثلاث سور)لان المفرد سورة0  وتجري هذه القاعدة على المعطوف (ثلاثة وثلاثون عالماً، وثلاث وثلاثون طالبةً)  وإذا تقدم المعدود جاز تذكير العدد وتأنيثه (القراء السبعة والقراء السبع)       </vt:lpstr>
      <vt:lpstr>    مثل :– عشرةُ رجالٍ . – عشرُ نساءٍ . – إحدى عشرةَ امرأةً . – أحد عشرَ رجلا . </vt:lpstr>
      <vt:lpstr> 4– العدد المركب ( من 11 إلى 19 )  سمي مركبا لأنه مركب من جزئين</vt:lpstr>
      <vt:lpstr>5 – ألفاظ العقود ( من 20 إلى 90 )</vt:lpstr>
      <vt:lpstr>6 – المعطوف على العقود ( من 21 إلى 99 )</vt:lpstr>
      <vt:lpstr>7 – العدد ( مائة ، ألف ، ومضاعفاتها )</vt:lpstr>
      <vt:lpstr> والآخر: إما أن يأتي في الجملة مضافاُ الى العدد الاصلي الذي اشتق منه،على انه بعض العدد،ويقصد بالمشتق انه واحد مما دل عليه العدد بعده  كقوله تعالى: {إِذْ أَخْرَجَهُ الَّذِينَ كَفَرُوا ثَانِيَ اثْنَيْنِ إِذْ هُمَا فِي الْغَارِ}0 ومنه قولهم:وهذه ثالثةُ ثلاثٍ وإما أن يستعمل مع العدد الاقل منه مباشرة مما اشتق منه  مثل: هذه ثامنةُ سبعٍ0 </vt:lpstr>
      <vt:lpstr>• المئات والآلاف</vt:lpstr>
      <vt:lpstr>المحاضرة الخامسة كنايات العدد</vt:lpstr>
      <vt:lpstr>كنايات العدد</vt:lpstr>
      <vt:lpstr>كَمْ: الاستفهامية</vt:lpstr>
      <vt:lpstr>تتكون جملة "كم: الاستفهامية" إجمالا مما يلي</vt:lpstr>
      <vt:lpstr>ب- تمييز "كم" وهو الاسم الذي يجيء بعدها للسؤال عن مقداره العدديّ، ويكون منصوبا أو مجرورا بالفهم الآتي: 1- يكون مفردا منصوبا في حالة رفع "كم" أو نصبها أو جرها. 2- يجوز أن يكون مفردا مجرورا في حالة جرها بحرف الجر فقط. </vt:lpstr>
      <vt:lpstr>ج- بقية الجملة بعد "كم" وتمييزها: وهذه البقية قد تكون اسما مفردا أو فعلا لازما أو متعديا على ما سبق بيانه في إعراب "كم". حاول إذن -بعد هذا الشرح- معاودة النظر للأمثلة الثمانية السابقة لتحليلها نحويا تطبيقا على هذا الفهم.</vt:lpstr>
      <vt:lpstr>كَمْ: الخبرية</vt:lpstr>
      <vt:lpstr>تتكون جملة "كم: الخبرية" إجمالا مما يلي</vt:lpstr>
      <vt:lpstr>المحاضرة السادسة حروف الجر</vt:lpstr>
      <vt:lpstr>مجرورات الأسماء</vt:lpstr>
      <vt:lpstr>حروفُ الجرِّ عشرون حرفاً، وهي "الباء ومِن وإلى وعن وعلى وفي والكافُ واللاَّمُ وواوُ القَسَمِ وتاؤهُ ومُذْ ومُنذُ ورُبَّ وحتى وخَلا وَعدَا وحاشا وكي ومتى - لي لُغَةِ هُذَيل - ولَعَلَّ في لغة عُقَيل". وهذهِ الحروف منها ما يختصّ بالدخولِ على الاسمِ الظاهر، وهو "رُبَّ ومُذْ ومُنذُ وحتى والكافُ وواوُ القسمِ وتاؤهُ ومتى". ومنها ما يدخلُ على الظاهر والمَضمَر، وهي البواقي.</vt:lpstr>
      <vt:lpstr>واعلم أنَّ من حروفِ الجرِّ ما لفظُهُ مُشترَكٌ بينَ الحرفيّةِ والاسميّة، وهو خمسةٌ "الكافُ وعن وعلى ومُذْ ومُنذُ". ومنها ما لفظُهُ مُشتركٌ بينَ الحرفيّة والفعليّةِ، وهو "خلا وعدا وحاشا". ومنها ما هو ملازم للحرفيّة، وهو ما بقي. وسيأتي بَيانُ ذلك في مواضعهِ.</vt:lpstr>
      <vt:lpstr>وسُمّيت حروف الجرّ، لأنها تَجرُّ معنى الفعل قبلَها إلى الاسم بعدَها، أو لأنها تجرُّ ما بعدَها من الأسماءِ، أي تَخفِضُه. وتسمّى "حروفَ الخفض" أيضاً، لذلك. وتُسمّى أيضاً "حروف الإضافة"، لأنها تُضيفُ معانيَ الأفعال قبلها إلى الأسماء بعدها</vt:lpstr>
      <vt:lpstr>الأفعال ما لا يَقوَى على الوصول إلى المفعول به، فَقوَّوه بهذه الحروف، نحو "عجبتُ من خالدٍ، ومررتُ بسعيدٍ". ولو قلتَ "عجبتُ خالداً. ومررتُ سعيداً"، لم يُجُز، لضعف الفعل اللازم وقُصورهِ عن الوصول إلى المفعول به، إلا أن يَستعينَ بحروف الإضافة.</vt:lpstr>
      <vt:lpstr>المحاضرة السابعة شرح حروف الجر</vt:lpstr>
      <vt:lpstr>شرْحُ حُرُوفِ الجَرِّ</vt:lpstr>
      <vt:lpstr>الباءُ لها أكثر من معنًى</vt:lpstr>
      <vt:lpstr>الإلصاقُ وهو المعنى الأصليُّ لها. وهذا المعنى لا يُفارقُها في جميع معانيها. ولهذا اقتصرَ عليه سِيبويهِ. والإلصاقُ إمّا حقيقيّ، نحو "أمسكتُ بيدِكَ. ومسحتُ رأسي بيدي"، وإمّا مجازيٌّ، نحو "مررتُ بدارِكَ، أو بكَ"، أي بمكانٍ يَقرُبُ منها أو منكَ.</vt:lpstr>
      <vt:lpstr>السّببيةُ والتَّعليلُ، وهي الداخلةُ على سبب الفعل وعِلَّتهِ التي من أجلها حصلَ، نحو "ماتَ بالجوعِ"، ونحو "عُرِفنا بفلانِ". ومنه قولهُ تعالى {فَكُلاُّ أخَذْنا بذنبه} ، وقولهُ {فبِما نقضِهم ميثاقَهمْ لَعنّاهم} .</vt:lpstr>
      <vt:lpstr>التّعديةُ</vt:lpstr>
      <vt:lpstr>                                       لها عدة مَعانٍ</vt:lpstr>
      <vt:lpstr> الابتداءُ، أَي ابتداءُ الغايةِ المكانيّةِ أو الزمانيّةِ. فالأول كقوله تعالى {سبحانَ الذي أسرى بعبدهِ ليلاً من المسجد الحرامِ إلى المسجد الأقصى} . والثاني كقوله {لَمَسجدٌ أُسسَ على التّقوى من أوَّلِ يوم أَحَقُّ أَن تقومَ فيهِ} . وتَرِدُ أَيضاً لابتداء الغاية في الأحداث والأشخاص. فالأول كقولك "عَجبتُ من إقدامك على هذا العمل"، والثاني كقولك "رأيتُ من زهير ما أُحبُّ". </vt:lpstr>
      <vt:lpstr>المحاضرة الثامنة النداءِ</vt:lpstr>
      <vt:lpstr> الـــــمنــــادى </vt:lpstr>
      <vt:lpstr>أَحرُفُ النِّداءِ</vt:lpstr>
      <vt:lpstr>وتَتعيَّنُ "يا" في نداءِ اسمِ اللهِ تعالى، فلا يُنادَى بغيرها، وفي الاستغاثة، فلا يُستغاثُ بغيرِها. وتتعيَّنُ هيَ و"وَا" في النُّدبة، فلا يُندَُ بغيرهما، إلا أنَّ "وا" - في النُّدبة - أكثرُ استعمالاً منها، لأنَّ "يا" تُستعمل للنُّدبة إذا أُمِنَ الالتباسُ بالنداءِ الحقيقيِّ، كقوله [من البسيط] حُمِّلْتَ أَمراً عَظيماً، فاصطَبَرْتَ لَهُ ... وقُمْتَ فيهِ بِأَمْرِ اللهِ يا عُمَرَا! </vt:lpstr>
      <vt:lpstr>المنادَى خمسةُ أقسامٍ المفردُ المعرفةُ، والنكرةُ المقصودة، والنكرةُ غيرُ المقصودة، والمضافُ، والشبيهُ بالمضافِ. (والمراد بالمفرد والمضاف والشبيه به ما أريد به في باب "لا" النافية للجنس، فراجعه في الجزء الثاني من هذا الكتاب. والمراد بالنكرة المقصودة كل اسم نكرة وقع بعد حرف من أحرف النداء وقُصد تعيينه، وبذلك يصير معرفة. لدلالته حينئذ على مُعّين. </vt:lpstr>
      <vt:lpstr>وحكمُ المنادَى أنهُ منصوبٌ</vt:lpstr>
      <vt:lpstr>وعاملُ النَّصب فيه، إمّا فعلٌ محذوفٌ وجوباً، تقديرُهُ "أَدعو"، نابَ حرفُ النداءِ منَابَهُ، وإمّا حرفُ النداءِ نفسُهُ لتَضمنهِ معنى "أَدعو"، وعلى الأول فهو مفعولٌ به للفعل المحذوف، وعلى الثاني فهو منصوب بـ "يا" نفسِها. فيُنصَبُ لفظاً (بمعنى أنهُ يكونُ مُعرَباً منصوباً كما تُنصب الأسماءُ المُعربَةُ) إذا كان نكرةً غيرَ مقصودةٍ، أو مُضافاً، أو شبيهاً به، فالأول نحو "يا غافلاً تنبّهْ"، والثاني نحو "يا عبدَ اللهِ"،والثالثُ نحو "يا حسناً خُلُقُهُ".ويُنصبُ محلاً (بمعنى أنهُ يكونُ مبنياً في محلِّ نصب) إذا كان مفرداً معرفةً أو نكرةً مقصودةً، فالأولُ نحو "يا زُهيرُ"، والثاني نحو "يا رجلُ". وبناؤه على ما يُرفَعُ بهِ من ضمَّةٍ أو ألفٍ أو واوٍ، نحو "يا علي. يا موسى. يا رجلُ. يا فَتى. يا رجلانِ. يا مجتهدونَ. </vt:lpstr>
      <vt:lpstr>إذا كان المنادَى، المُستحقُّ للبناء، مبنيّاً قبلَ النداءِ، فإنهُ يبقى على حركة بنائهِ. ويقالُ فيه إنهُ مبنيٌّ على ضمَّةٍ مُقدَّرةٍ، منعَ من ظهورها حركةُ البناءِ الأصليَّةُ، نحو "يا سيبويهِ. يا حَذامِ. يا خَباث. ويظهر أثرُ ضمِّ البناءِ المقدَّر في تابعه، نحو "يا سيبويهِ الفاضلُ. يا حذامِ الفاضلةُ. يا هذا المتجهِدُ. يا هؤلاءِ المجتهدون".                                                                                               </vt:lpstr>
      <vt:lpstr>  جاز في المُنادى وجهانِ ضمُّهُ للبناءِ ونصبُهُ، نحو "يا خليلُ بنَ أحمدَ. ويا خليلَ بنَ أحمدَ". والفتحُ أولى. أمّا ضمُّهُ فعلى القاعدةِ، لأنه مفردٌ معرفةٌ. وأما نصبُهُ فعلى اعتبارِ كلمة "ابن" زائدةً، فيكونَ "خليل" مضافاً و"أحمد" مضافاً إليه. وابنُ الشخص يُضافُ إليه، لمكان المناسبة بينهما. والوصف بابنةٍ كالوصفِ بابنٍ، نحو "يا هندَ ابنةَ خالدٍ. ويا هندُ ابنةَ خالد". أمّا الوصفُ بالبنت فلا يُغيّر بناءَ المفرد العَلَم، فلا يجوزُ معَها إلا البناءُ على الضمِّ، نحو "يا هندُ بنتَ خالدٍ".  </vt:lpstr>
      <vt:lpstr>نحو "يا سعدَ سعدَ الأوس"، ولكَ بناءُ الأول على الضم، نحو "يا سعدُ سعدَ الأوس". أما الثاني فهو منصوب أبداً. (أما نصب الأول، فعلى أنه مضاف إلى ما بعد الثاني، والثاني زائد للتوكيد، لا أثر له في حفض ما بعده. أو على أنه مضاف لمحذوف مماثل لما أضيف اليه الثاني. وأما بناؤه (أي بناء الأول) على الضم، فعلى اعتباره مفرداً غير مضاف. وأما نصب الثاني، فلأنه على الوجه الأول توكيد لما قبله، وعلى الوجه الثاني بدلٌ من محل أو عطف بيان) .</vt:lpstr>
      <vt:lpstr>المحاضرة التاسعة الممنوع من الصرف</vt:lpstr>
      <vt:lpstr>الاسم الذي لا ينصرفُ (ويُسمّى الممنوعَ من الصرف أيضاً) </vt:lpstr>
      <vt:lpstr>(ولا يشترط فيما كان على وزن منتهى الجموع أن يكون جمعاً. بل كل اسم جاء على هذه الصيغة - وإن كان مفرداً - فهو ممنوع من الصرف كسراويل وطباشير وشراحيل) . والممنوع من الصّرفِ لسببين إما عَلَمٌ وإما صِفةٌ.</vt:lpstr>
      <vt:lpstr>العَلَمُ الممنوعُ من الصَّرف</vt:lpstr>
      <vt:lpstr>وإذا سمّيتَ مذكراً بنحو "سعاد وزينب وعَناق وعقرب وعنكبوت" من الأسماء المؤنثة وضعاً، الزائدة على ثلاثة أحرف، منعته من الصرف، العلمية والتأنيث الأصلي. فإن كان على ثلاثة أحرف، كدعدٍ وعُنُقٍ، صرفته. وإن كان التأنيث عارضاً، كدلالَ وربابَ وودادَ، أعلاماً لأنثى، منعتها من الصرف. فإن سميتَ بها مذكراً صرفتها، لأنها في الأصل مذكَّرات. فالدلال والوداد مصدران. والرباب السحاب الأبيض، وبه سُميت المرأة. أما إن سميتَ مذكراً بصفة من صفات المؤنث الخالية من التاءِ، فانك تصرفه، كأن تسميَ رجلا مُرضعاً أو مُتْئماً. والكوفيون يمنعونه من الصرف.</vt:lpstr>
      <vt:lpstr>(2) أن يكونَ عَلماً أعجمياً زائداً على ثلاثة أحرف كإبراهيم وأنطونَ وإنما يُمنعُ إذا كانت عَلميَّته في لغته. فإن كان في لغته اسمَ جنسٍ، كلجامٍ وفِرَندٍ ونحوهما مما يُستعمَل في لغته علماً، يصرَفْ إن سميتَ به. وما كان منه على ثلاثةِ أحرفٍ صُرفَ، سواءٌ أكان مُحرّكَ الوسَط، نحو لَمَكٍ، أم ساكنَهُ، كنُوحٍ وجُولٍ وجاكٍ. (وقيل ما كان محرك الوسط يمنع، وما كان ساكنه يصرف، وقيل ما كان ساكنه يصرف ويمنع. وليس بشيء والصرف في كل ذلك هو ما اعتمده المحققون من النحاة) </vt:lpstr>
      <vt:lpstr>(3) أن يكون عَلماً موازناً للفعل. ولا فرقَ بين أن يكون منقولاً عن فعل، كيَشكُرَ ويزيدَ وشمَّرَ. أو عن اسمٍ على وزنه، كدُئِل وإستبرَقَ واسعدَ، مُسمَّى بها. والمعتبرُ في المنع إنما هو الوزنُ المختصُّ بالفعلِ، أو الغالبُ فيه. أمّا الوزنُ الغالبُ في الاسم، الكثيرُ فيه، فلا يُعتبرُ، وإن شاركه فيه الفعلُ. وذلك كأن يكون على وزن "فَعَل" كحَسَنٍ ورجبٍ. أو "فَعِل" ككَتِفٍ وخَصِرٍ. أو "فَعُل" كعَضُدٍ. أو "فاعِل" كصالحٍ. أو "فَعلَلَ" كجعفرٍ فإن سميتَ بما كان على هذه الأوزان انصرف. </vt:lpstr>
      <vt:lpstr>فــــــائـــــــدة (1) إن ما جاء على وزن الفعل، مما سميت به ثلاثة أَنواع نوع منقول عن اسم كدُئل واستبرق. ونوع منقول عن صفة كأحمر وأَزرق. ونوع منقول عن فعل كيشكر ويزيد. وكلها يشترط في منعها من الصرف أَن تكون على وزن يختص بالفعل أَو يغلب فيه، كما تقدم. ومن العلماء كعيسى بن عمر - شيخ الخليل وسيبويه - ومن تابعه، من يمنع العلم المنقول عن فعل مطلقاً، وإن جاء على ما يغلب في الأسماء. كأن تسمي رجلا "كتب، او حمدَ او طرف او حوقل". ويصرف ما عداه من المنقول عن اسم كرجب او عن صفة كحسن. وما قوله ببعيد من الصواب. خالفه الجمهور. وفي مقدمتهم تلميذه سيبويه. لأن النقل عن الفعل ليس كالنقل عن اسم او صفة. فهو قوة له في منعه من الصرف  </vt:lpstr>
      <vt:lpstr>(2) العلم المنقول عن فعل، يجوز أَن تعامله معاملة الأسماء الممنوعة من الصرف فترفعه بالضمة، وتنصبه وتجره بالفتحة. ويجوز أَن تعامله معاملة الجملة المحكية. فإن روعي في أَصل النقل. أَنه منقول من الفعل مجرداً عن ضميره، يعرب إِعراب ما لا ينصرف، وهذا هو الأكثر في الأفعال المنقولة. فتقول "جاء يشكر وشمر، ورأيت يشكر واشمر، ومررت بيشكر وشمر". وإن كان مراعى فيه أَنه منقول عن الجملة. أَي عن الفعل مضمراً فيه الفاعل، يعرب إعراب الجملة المحكية فتبقيه على حاله من الحركة أَو السكون، رفعاً ونصباً وجراً. لأنه نقل عن جملة محكية". فيحكة على ما كان عليه. فإن سميت رجلا "يكتب أو استخرج"، باعتبار أن كل واحد منهما جملة مشتملة على فعل وفاعل مضمر، قلت جاء يكتب واستخرج" ورأَيت يكتب واستخرج، ومررت بيكتب واستخرج". وعليه قوله [من الرجز] نبئت أَخوالي، بني تزيد ... ظلماً علينا لهم فديد</vt:lpstr>
      <vt:lpstr>  (3) ما كان مبدوءاً بهمزة وصل من الافعال التي سميت بها، فإنك تقطع همزته بعد نقله إلى العلمية. لانه يلتحق بنظائره من الاسماء بعد التسمية به. فإن سميت بانصرف واستخرج ونحوهما، قلت "جاء انطلقُ واستخرجُ"، بقطع الهمزة. أما الاسماء المسمى، بها، كانطلاق واستخراج، فلا تقطع همزتها بعد التسمية بها، بل تبقى على حالها. لان نظيرها من الاسماء همزته موصولة. (4) ان يكون علماً مُركباً تركيبَ مزجٍ، غيرَ مختومٍ بوَيْهِ كبعلبكَّ وحَضْرَموْتَ ومَعْديْ كَرِبَ وقالِيْ قَلا. (5) أَن يكون عَلماً مزيداً فيه الألف والنونُ كعُثمانَ وعِمران وغَطفانَ.  </vt:lpstr>
      <vt:lpstr>(6) أَن يكون عَلماً معدولاً بأن يكون على وزن "فُعَل". فيُقَدَّرُ معدولاً على وزن "فاعلٍ". وذلك كعُمَرَ وزُفَر وزُحل وثُعَلَ. وهي معدولةٌ عن عامرٍ وزافرٍ وزاحلٍ وثاعلٍ. وهذا العدل تقديري لا حقيقي. وذلك ان النحاة وجدوا الأعلام التي على وزن "فعل" غير منصرفة، وليس فيها إلا العلمية. وهي لا تكفي وحدها في منع الصرف فقدروا أنها معدولة عن وزن "فاعل"، لأن صيغة "فعل" وردت كثيراً محولة عن وزن فاعل كغُدَر وفُسَق بمعنى غادر وفاسق) . وما سُمعَ منصرفاً، مما كان على هذا الوزن، كأُدَدٍ، لم يُحكم بعدلهِ. وقد أَحصى النحاةُ ما سُمعَ من ذلك غيرَ مُنصرفٍ فكان خمسةَ عشرَ</vt:lpstr>
      <vt:lpstr> المحاضرة العاشرة التوكيد </vt:lpstr>
      <vt:lpstr>(التَّوكيد) التَّوكيدُ (أو التأكيدُ) تكريرٌ يُرادُ به تثبيتُ أمرِ المُكرَّر في نفس السامعِ، نحو "جاءَ عليٌّ نفسُهُ"، ونحو "جاءَ عليٌّ عليٌّ« وفي التّوكيدِ ثلاثةُ مباحث 1- التَّوْكيدُ اللَّفْظيُّ التّوكيدُ قسمانِ لفظيٌّ ومعنويٌّ. </vt:lpstr>
      <vt:lpstr> وفي التّوكيدِ ثلاثةُ مباحث 1- التَّوْكيدُ اللَّفْظيُّ التّوكيدُ قسمانِ لفظيٌّ ومعنويٌّ. فاللفظي يكونُ بإعادةِ المُؤكّدِ بلفظهِ أو بمرادفه، سواءٌ أكان اسماً ظاهراً، أم ضميراً، أم فعلاً، أم حرفاً، أم جملةً. فالظاهرُ نحو "جاءَ عليٌّ عليٌّ". والضمير نحو "جئتَ أنتَ. وقُمنا نحنُ". ومنه قوله تعالى {يا آدمُ اسكُنْ أنتَ وزَوجُكَ الجنّةَ} والفعلُ نحو "جاءَ جاءَ عليٌّ"   </vt:lpstr>
      <vt:lpstr>والحرفُ نحو "لا، لا أبوحُ بالسرّ. والجملةُ نحو "جاءَ عليٌّ، جاءَ عليٌّ، وعليٌّ مجتهدٌ، عليّلإ مجتهدٌ". والمرادفُ نحو "أتى جاءَ عليٌّ". وفائدةُ التوكيدِ اللفظيِّ تقريرُ المؤكدِ في نفسِ السامعِ وتمكينُهُ في قلبِهِ، وإزالةُ ما في نفسهِ من الشُّبهة فيه. (فانك ان قلت "جاءَ علي"، فان اعتقدَ المخاطب أن الجائي هو لا غيره ادميت بذلك وأن أنكرَ، أو ظهرت عليه دلائل الانكار، كرّرت لفظ "علي" دفعاً لإنكاره، أو ازالة للشبهة التي عرضت له. وان قلت "جاءَ علي، جاء علي"، فانما تقول ذلك اذا أنكر السامع مجيئه، أو لاحت عليه شبهةٌ فيه، فتثبت ذلك في قلبه وتُميط عنه الشبهة) . </vt:lpstr>
      <vt:lpstr>التَّوْكيدُ الْمَعنَوِيُّ التّوكيدُ المعنوي يكونُ بذكرِ "النّفسِ أو العينِ أو جميع أو عامّةٍ أو كلاَ أو كلتا، على شرطِ أن تُضاف هذه المؤكّداتُ إلى ضميرٍ يُناسِبُ المؤكّدَ نحو "جاءَ الرجلُ عينُه، والرجلانِ أنفُسهُما. رأيتُ القومَ كلّهم. أحسنتُ إلى فُقراءِ القريةِ عامَّتِهم. جاءَ الرجلانِ كلاهما، والمرأتانِ كلتاهما"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(الإضافة)</dc:title>
  <dc:creator>a</dc:creator>
  <cp:lastModifiedBy>a</cp:lastModifiedBy>
  <cp:revision>14</cp:revision>
  <dcterms:created xsi:type="dcterms:W3CDTF">2018-12-09T19:22:09Z</dcterms:created>
  <dcterms:modified xsi:type="dcterms:W3CDTF">2018-12-21T17:04:58Z</dcterms:modified>
</cp:coreProperties>
</file>